
<file path=[Content_Types].xml><?xml version="1.0" encoding="utf-8"?>
<Types xmlns="http://schemas.openxmlformats.org/package/2006/content-types">
  <Default Extension="png" ContentType="image/png"/>
  <Default Extension="mpeg" ContentType="video/unknown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0"/>
  </p:notesMasterIdLst>
  <p:sldIdLst>
    <p:sldId id="261" r:id="rId2"/>
    <p:sldId id="262" r:id="rId3"/>
    <p:sldId id="369" r:id="rId4"/>
    <p:sldId id="354" r:id="rId5"/>
    <p:sldId id="271" r:id="rId6"/>
    <p:sldId id="348" r:id="rId7"/>
    <p:sldId id="347" r:id="rId8"/>
    <p:sldId id="349" r:id="rId9"/>
    <p:sldId id="353" r:id="rId10"/>
    <p:sldId id="275" r:id="rId11"/>
    <p:sldId id="352" r:id="rId12"/>
    <p:sldId id="298" r:id="rId13"/>
    <p:sldId id="355" r:id="rId14"/>
    <p:sldId id="300" r:id="rId15"/>
    <p:sldId id="301" r:id="rId16"/>
    <p:sldId id="356" r:id="rId17"/>
    <p:sldId id="360" r:id="rId18"/>
    <p:sldId id="365" r:id="rId19"/>
    <p:sldId id="263" r:id="rId20"/>
    <p:sldId id="361" r:id="rId21"/>
    <p:sldId id="362" r:id="rId22"/>
    <p:sldId id="363" r:id="rId23"/>
    <p:sldId id="368" r:id="rId24"/>
    <p:sldId id="265" r:id="rId25"/>
    <p:sldId id="266" r:id="rId26"/>
    <p:sldId id="357" r:id="rId27"/>
    <p:sldId id="358" r:id="rId28"/>
    <p:sldId id="364" r:id="rId29"/>
    <p:sldId id="370" r:id="rId30"/>
    <p:sldId id="371" r:id="rId31"/>
    <p:sldId id="359" r:id="rId32"/>
    <p:sldId id="372" r:id="rId33"/>
    <p:sldId id="373" r:id="rId34"/>
    <p:sldId id="366" r:id="rId35"/>
    <p:sldId id="267" r:id="rId36"/>
    <p:sldId id="326" r:id="rId37"/>
    <p:sldId id="376" r:id="rId38"/>
    <p:sldId id="260" r:id="rId3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7" roundtripDataSignature="AMtx7mjRxKc9J2KvMHhp/G6iKneWSoND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F6F7"/>
    <a:srgbClr val="F5D8F5"/>
    <a:srgbClr val="C7F1CC"/>
    <a:srgbClr val="E96BAB"/>
    <a:srgbClr val="F2DCF4"/>
    <a:srgbClr val="D2D0F3"/>
    <a:srgbClr val="ECF9EA"/>
    <a:srgbClr val="4B1857"/>
    <a:srgbClr val="80E8AE"/>
    <a:srgbClr val="EEB0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26"/>
    <p:restoredTop sz="92145"/>
  </p:normalViewPr>
  <p:slideViewPr>
    <p:cSldViewPr snapToGrid="0">
      <p:cViewPr varScale="1">
        <p:scale>
          <a:sx n="105" d="100"/>
          <a:sy n="105" d="100"/>
        </p:scale>
        <p:origin x="85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021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A parsec is a distance of measurement used by astronomers, equal to 3.26 light years.  It is the distance at which a rod of length one Astronomical Unit (distance from Earth to Sun) subtends one arcsecond.</a:t>
            </a:r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1259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Astrometric wobbles: hard to measure, angle/wobble decreases with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6292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289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StarSymbol" charset="0"/>
              <a:buNone/>
            </a:pPr>
            <a:fld id="{98F6C2D0-C5B1-E547-A493-FD5C42C843CE}" type="slidenum">
              <a:rPr lang="en-GB" altLang="en-US">
                <a:latin typeface="Bitstream Vera Serif" charset="0"/>
              </a:rPr>
              <a:pPr>
                <a:spcBef>
                  <a:spcPct val="0"/>
                </a:spcBef>
                <a:buSzPct val="45000"/>
                <a:buFont typeface="StarSymbol" charset="0"/>
                <a:buNone/>
              </a:pPr>
              <a:t>14</a:t>
            </a:fld>
            <a:endParaRPr lang="en-GB" altLang="en-US">
              <a:latin typeface="Bitstream Vera Serif" charset="0"/>
            </a:endParaRPr>
          </a:p>
        </p:txBody>
      </p:sp>
      <p:sp>
        <p:nvSpPr>
          <p:cNvPr id="7987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ct val="0"/>
              </a:spcBef>
              <a:buClr>
                <a:srgbClr val="FFFFFF"/>
              </a:buClr>
              <a:buFont typeface="Arial" charset="0"/>
              <a:buNone/>
            </a:pPr>
            <a:endParaRPr lang="en-US" altLang="en-US" sz="2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9876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7915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StarSymbol" charset="0"/>
              <a:buNone/>
            </a:pPr>
            <a:fld id="{B6DA7D4B-5FE8-CB4D-A333-DD3965001301}" type="slidenum">
              <a:rPr lang="en-GB" altLang="en-US">
                <a:latin typeface="Bitstream Vera Serif" charset="0"/>
              </a:rPr>
              <a:pPr>
                <a:spcBef>
                  <a:spcPct val="0"/>
                </a:spcBef>
                <a:buSzPct val="45000"/>
                <a:buFont typeface="StarSymbol" charset="0"/>
                <a:buNone/>
              </a:pPr>
              <a:t>15</a:t>
            </a:fld>
            <a:endParaRPr lang="en-GB" altLang="en-US">
              <a:latin typeface="Bitstream Vera Serif" charset="0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ct val="0"/>
              </a:spcBef>
              <a:buClr>
                <a:srgbClr val="FFFFFF"/>
              </a:buClr>
              <a:buFont typeface="Arial" charset="0"/>
              <a:buNone/>
            </a:pPr>
            <a:endParaRPr lang="en-US" altLang="en-US" sz="2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1924" name="Text Box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r>
              <a:rPr lang="en-US" altLang="en-US" dirty="0" err="1">
                <a:latin typeface="Times New Roman" charset="0"/>
                <a:ea typeface="ＭＳ Ｐゴシック" charset="-128"/>
              </a:rPr>
              <a:t>CoRoT</a:t>
            </a:r>
            <a:r>
              <a:rPr lang="en-US" altLang="en-US" dirty="0">
                <a:latin typeface="Times New Roman" charset="0"/>
                <a:ea typeface="ＭＳ Ｐゴシック" charset="-128"/>
              </a:rPr>
              <a:t> satellite operated 2006-13, by France + ESA, paved way for Kepler, discovered 32 exoplanets.</a:t>
            </a:r>
          </a:p>
        </p:txBody>
      </p:sp>
    </p:spTree>
    <p:extLst>
      <p:ext uri="{BB962C8B-B14F-4D97-AF65-F5344CB8AC3E}">
        <p14:creationId xmlns:p14="http://schemas.microsoft.com/office/powerpoint/2010/main" val="2008462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0755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We get many details about a planet without directly seeing it!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3411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WASP, </a:t>
            </a:r>
            <a:r>
              <a:rPr lang="en-US" dirty="0" err="1"/>
              <a:t>SuperWASP</a:t>
            </a:r>
            <a:r>
              <a:rPr lang="en-US" dirty="0"/>
              <a:t> and </a:t>
            </a:r>
            <a:r>
              <a:rPr lang="en-US" dirty="0" err="1"/>
              <a:t>HATnet</a:t>
            </a:r>
            <a:r>
              <a:rPr lang="en-US" dirty="0"/>
              <a:t> have discovered hundreds of exoplanets through 2023.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4827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So we could lose many transits which happen during “daytime”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4510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0107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2104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97149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80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3531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4384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480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StarSymbol" charset="0"/>
              <a:buNone/>
            </a:pPr>
            <a:fld id="{AFE22B35-D3B5-C04C-A67E-F4720BA04A62}" type="slidenum">
              <a:rPr lang="en-GB" altLang="en-US">
                <a:latin typeface="Bitstream Vera Serif" charset="0"/>
              </a:rPr>
              <a:pPr>
                <a:spcBef>
                  <a:spcPct val="0"/>
                </a:spcBef>
                <a:buSzPct val="45000"/>
                <a:buFont typeface="StarSymbol" charset="0"/>
                <a:buNone/>
              </a:pPr>
              <a:t>26</a:t>
            </a:fld>
            <a:endParaRPr lang="en-GB" altLang="en-US">
              <a:latin typeface="Bitstream Vera Serif" charset="0"/>
            </a:endParaRPr>
          </a:p>
        </p:txBody>
      </p:sp>
      <p:sp>
        <p:nvSpPr>
          <p:cNvPr id="69635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ct val="0"/>
              </a:spcBef>
              <a:buClr>
                <a:srgbClr val="FFFFFF"/>
              </a:buClr>
              <a:buFont typeface="Arial" charset="0"/>
              <a:buNone/>
            </a:pPr>
            <a:endParaRPr lang="en-US" altLang="en-US" sz="2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9636" name="Text Box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99872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711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95894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1275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76317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6008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Bruno was burnt at the stake in Rome, not just for science views.  See Wikipedia link for details.  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61690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33344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Super-Earths may retain more heat of formation and be more geologically active.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Lava worlds can be heated by irradiation or tides (if in very eccentric orbits), and have dust streaming off them from stellar wind or radiation pressure.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Cotton candy planets can be young (still forming), with big atmospheres.  Some have haze (suspended particles) which prevent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observations of their atmospheric gases.  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5563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28659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80983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7480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Our Voyager probes have gone about 15 football fields away in this analogy, after about 45 years of flight.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7813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StarSymbol" charset="0"/>
              <a:buNone/>
            </a:pPr>
            <a:fld id="{112FC524-819F-514F-8DF5-0EB422C0088D}" type="slidenum">
              <a:rPr lang="en-GB" altLang="en-US">
                <a:latin typeface="Bitstream Vera Serif" charset="0"/>
              </a:rPr>
              <a:pPr>
                <a:spcBef>
                  <a:spcPct val="0"/>
                </a:spcBef>
                <a:buSzPct val="45000"/>
                <a:buFont typeface="StarSymbol" charset="0"/>
                <a:buNone/>
              </a:pPr>
              <a:t>5</a:t>
            </a:fld>
            <a:endParaRPr lang="en-GB" altLang="en-US">
              <a:latin typeface="Bitstream Vera Serif" charset="0"/>
            </a:endParaRPr>
          </a:p>
        </p:txBody>
      </p:sp>
      <p:sp>
        <p:nvSpPr>
          <p:cNvPr id="71683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ct val="0"/>
              </a:spcBef>
              <a:buClr>
                <a:srgbClr val="FFFFFF"/>
              </a:buClr>
              <a:buFont typeface="Arial" charset="0"/>
              <a:buNone/>
            </a:pPr>
            <a:endParaRPr lang="en-US" altLang="en-US" sz="2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1684" name="Text Box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7756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2">
            <a:extLst>
              <a:ext uri="{FF2B5EF4-FFF2-40B4-BE49-F238E27FC236}">
                <a16:creationId xmlns:a16="http://schemas.microsoft.com/office/drawing/2014/main" id="{174E10BA-585E-C946-AF37-A8CA7F614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03213"/>
            <a:ext cx="1588" cy="15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201000"/>
              </a:lnSpc>
              <a:spcBef>
                <a:spcPct val="0"/>
              </a:spcBef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82947" name="Text Box 3">
            <a:extLst>
              <a:ext uri="{FF2B5EF4-FFF2-40B4-BE49-F238E27FC236}">
                <a16:creationId xmlns:a16="http://schemas.microsoft.com/office/drawing/2014/main" id="{0BBB8CDF-9D0D-C94A-9458-B26916B4854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503238" y="4316413"/>
            <a:ext cx="5851525" cy="4060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745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If sun were a tennis ball 10cm in diameter, Jupiter would be a marble 1cm in diameter about 52 m away.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9921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StarSymbol" charset="0"/>
              <a:buNone/>
            </a:pPr>
            <a:fld id="{81057CFF-C627-9D4B-A0B4-4DA9EBAA11CE}" type="slidenum">
              <a:rPr lang="en-GB" altLang="en-US">
                <a:latin typeface="Bitstream Vera Serif" charset="0"/>
              </a:rPr>
              <a:pPr>
                <a:spcBef>
                  <a:spcPct val="0"/>
                </a:spcBef>
                <a:buSzPct val="45000"/>
                <a:buFont typeface="StarSymbol" charset="0"/>
                <a:buNone/>
              </a:pPr>
              <a:t>10</a:t>
            </a:fld>
            <a:endParaRPr lang="en-GB" altLang="en-US">
              <a:latin typeface="Bitstream Vera Serif" charset="0"/>
            </a:endParaRPr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ct val="0"/>
              </a:spcBef>
              <a:buClr>
                <a:srgbClr val="FFFFFF"/>
              </a:buClr>
              <a:buFont typeface="Arial" charset="0"/>
              <a:buNone/>
            </a:pPr>
            <a:endParaRPr lang="en-US" altLang="en-US" sz="2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6804" name="Text Box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r>
              <a:rPr lang="en-US" altLang="en-US" dirty="0">
                <a:latin typeface="Times New Roman" charset="0"/>
                <a:ea typeface="ＭＳ Ｐゴシック" charset="-128"/>
              </a:rPr>
              <a:t>First exoplanets were discovered in 1992, around a pulsar.  They were considered very unusual because they survived a supernova explosion, or formed after the explosion from the remnant ejecta.</a:t>
            </a:r>
          </a:p>
        </p:txBody>
      </p:sp>
    </p:spTree>
    <p:extLst>
      <p:ext uri="{BB962C8B-B14F-4D97-AF65-F5344CB8AC3E}">
        <p14:creationId xmlns:p14="http://schemas.microsoft.com/office/powerpoint/2010/main" val="1539530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SzPct val="45000"/>
              <a:buFont typeface="StarSymbol" charset="0"/>
              <a:buNone/>
            </a:pPr>
            <a:fld id="{AFE22B35-D3B5-C04C-A67E-F4720BA04A62}" type="slidenum">
              <a:rPr lang="en-GB" altLang="en-US">
                <a:latin typeface="Bitstream Vera Serif" charset="0"/>
              </a:rPr>
              <a:pPr>
                <a:spcBef>
                  <a:spcPct val="0"/>
                </a:spcBef>
                <a:buSzPct val="45000"/>
                <a:buFont typeface="StarSymbol" charset="0"/>
                <a:buNone/>
              </a:pPr>
              <a:t>11</a:t>
            </a:fld>
            <a:endParaRPr lang="en-GB" altLang="en-US">
              <a:latin typeface="Bitstream Vera Serif" charset="0"/>
            </a:endParaRPr>
          </a:p>
        </p:txBody>
      </p:sp>
      <p:sp>
        <p:nvSpPr>
          <p:cNvPr id="69635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ct val="0"/>
              </a:spcBef>
              <a:buClr>
                <a:srgbClr val="FFFFFF"/>
              </a:buClr>
              <a:buFont typeface="Arial" charset="0"/>
              <a:buNone/>
            </a:pPr>
            <a:endParaRPr lang="en-US" altLang="en-US" sz="2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9636" name="Text Box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1926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3"/>
            <a:ext cx="8226425" cy="16875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7013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940175"/>
            <a:ext cx="4037013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6613" y="1600200"/>
            <a:ext cx="4037012" cy="4527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B64A4-F92E-8B4B-816F-6A040ABF4F5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24561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BF55D0-4CE2-D94B-A87E-9136B7EB414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3394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318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3810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6pPr>
            <a:lvl7pPr marL="3200400" lvl="6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7pPr>
            <a:lvl8pPr marL="3657600" lvl="7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8pPr>
            <a:lvl9pPr marL="4114800" lvl="8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4375" cy="822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 rot="5400000">
            <a:off x="4659313" y="2098675"/>
            <a:ext cx="5995987" cy="205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 rot="5400000">
            <a:off x="469106" y="116681"/>
            <a:ext cx="5995987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3"/>
            <a:ext cx="8226425" cy="16875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7013" cy="4527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7012" cy="4527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323C9-6E47-8B4E-A283-3443CF245FA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27083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3"/>
            <a:ext cx="8226425" cy="16875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6425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40175"/>
            <a:ext cx="8226425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668BF-8FD1-B444-9F73-5F1957A8B06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8287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4318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6" r:id="rId4"/>
    <p:sldLayoutId id="2147483657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niversetoday.com/142743/the-planet-hunting-tess-discovers-its-smallest-exoplanet-to-date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51_Pegasi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commons.wikimedia.org/wiki/File:T193_in_observations.jp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hyperlink" Target="https://en.wikipedia.org/wiki/Main_sequenc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hyperlink" Target="https://en.wikipedia.org/wiki/Wide_Angle_Search_for_Planets" TargetMode="External"/><Relationship Id="rId7" Type="http://schemas.openxmlformats.org/officeDocument/2006/relationships/hyperlink" Target="https://www.eso.org/public/images/eso1023f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hyperlink" Target="https://ui.adsabs.harvard.edu/abs/2002PASP..114..974B/abstract" TargetMode="External"/><Relationship Id="rId4" Type="http://schemas.openxmlformats.org/officeDocument/2006/relationships/hyperlink" Target="https://en.wikipedia.org/wiki/HATNet_Projec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Ro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esa.int/ESA_Multimedia/Images/2006/11/Artist_s_impression_of_COROT2" TargetMode="Externa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aximand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Anaximander#/media/File:Anaximander_Mosaic_(cropped,_with_sundial).jpg" TargetMode="Externa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asa.gov/image-article/light-curves-of-keplers-first-5-discoveries/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www.flickr.com/photos/nasablueshift/479742613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hyperlink" Target="https://www.imdb.com/title/tt6613878/" TargetMode="External"/><Relationship Id="rId7" Type="http://schemas.openxmlformats.org/officeDocument/2006/relationships/hyperlink" Target="https://www.universetoday.com/142743/the-planet-hunting-tess-discovers-its-smallest-exoplanet-to-date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Transiting_Exoplanet_Survey_Satellite#/media/File:TESS_with_techs_high_res.jpg" TargetMode="External"/><Relationship Id="rId5" Type="http://schemas.openxmlformats.org/officeDocument/2006/relationships/image" Target="../media/image36.jpg"/><Relationship Id="rId4" Type="http://schemas.openxmlformats.org/officeDocument/2006/relationships/hyperlink" Target="https://en.wikipedia.org/wiki/Transiting_Exoplanet_Survey_Satellite" TargetMode="External"/><Relationship Id="rId9" Type="http://schemas.openxmlformats.org/officeDocument/2006/relationships/hyperlink" Target="https://www.universetoday.com/148198/time-flies-nasa-releases-a-mosaic-of-tess-view-of-the-northern-sky-after-two-years-of-operation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esa.int/ESA_Multimedia/Images/2006/11/Artist_s_impression_of_COROT2" TargetMode="External"/><Relationship Id="rId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exoplanets.nasa.gov/citizen-science/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zooniverse.org/projects/mschwamb/planet-hunters-ngts" TargetMode="External"/><Relationship Id="rId5" Type="http://schemas.openxmlformats.org/officeDocument/2006/relationships/hyperlink" Target="https://ngtransits.org/pages/tabs/about_page.html" TargetMode="External"/><Relationship Id="rId4" Type="http://schemas.openxmlformats.org/officeDocument/2006/relationships/hyperlink" Target="https://exoplanets.nasa.gov/exoplanet-watch/about-exoplanet-watch/overview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HR_8799#Planetary_system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oplanet.eu/catalog.ph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hyperlink" Target="http://exoplanetarchive.ipac.caltech.edu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xoplanets.nasa.gov/what-is-an-exoplanet/planet-types/overview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xoplanetarchive.ipac.caltech.edu/exoplanetplot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xoplanetarchive.ipac.caltech.edu/exoplanetplots/" TargetMode="Externa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xoplanet" TargetMode="External"/><Relationship Id="rId7" Type="http://schemas.openxmlformats.org/officeDocument/2006/relationships/hyperlink" Target="https://commons.wikimedia.org/wiki/File:Otto_Struve_US_post_1949crop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hyperlink" Target="https://commons.wikimedia.org/wiki/File:Portrait_of_Giordano_Bruno_in_%22Opere%22_Wellcome_L0015152_(cropped).jpg" TargetMode="Externa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xoplanetarchive.ipac.caltech.edu/exoplanetplots/" TargetMode="Externa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oOl2Q7qWsjU" TargetMode="External"/><Relationship Id="rId4" Type="http://schemas.openxmlformats.org/officeDocument/2006/relationships/hyperlink" Target="https://en.wikipedia.org/wiki/Exoplanet#/media/File:ExoplanetPopulations-20170616.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eeker.com/space-innovation/how-nasas-transiting-exoplanet-survey-satellite-tess-finds-exoplanets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phys.org/news/2023-09-scientists-exoplanet-gliese-solid-ball.html" TargetMode="External"/><Relationship Id="rId3" Type="http://schemas.openxmlformats.org/officeDocument/2006/relationships/hyperlink" Target="https://en.wikipedia.org/wiki/Hot_Jupiter" TargetMode="External"/><Relationship Id="rId7" Type="http://schemas.openxmlformats.org/officeDocument/2006/relationships/hyperlink" Target="https://science.nasa.gov/missions/hubble/cotton-candy-planet-mysteries-unravel-in-new-hubble-observations" TargetMode="External"/><Relationship Id="rId12" Type="http://schemas.openxmlformats.org/officeDocument/2006/relationships/hyperlink" Target="https://www.nasa.gov/image-article/hot-lava-world-illustration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Lava_planet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en.wikipedia.org/wiki/Ocean_world" TargetMode="External"/><Relationship Id="rId10" Type="http://schemas.openxmlformats.org/officeDocument/2006/relationships/hyperlink" Target="https://commons.wikimedia.org/wiki/File:Artist%27s_impression_of_a_Hot_Jupiter_with_hidden_water.jpg" TargetMode="External"/><Relationship Id="rId4" Type="http://schemas.openxmlformats.org/officeDocument/2006/relationships/hyperlink" Target="https://en.wikipedia.org/wiki/Super-Earth" TargetMode="External"/><Relationship Id="rId9" Type="http://schemas.openxmlformats.org/officeDocument/2006/relationships/image" Target="../media/image56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A%20transmission%20spectrum%20of%20the%20warm%20Neptune%20exoplanet%20WASP-107b,%20captured%20by%20the%20Low%20Resolution%20Spectrometer%20(LRS)%20of%20the%20Mid%20InfraRed%20Instrument%20(MIRI)%20on%20board%20JWST,%20reveals%20evidence%20for%20water%20vapour,%20sulfur%20dioxide,%20and%20silicate%20(sand)%20clouds%20in%20the%20planet's%20atmosphere.%20Credit:%20Michiel%20Min%20/%20European%20MIRI%20EXO%20GTO%20team%20/%20ESA%20/%20NASA" TargetMode="External"/><Relationship Id="rId3" Type="http://schemas.openxmlformats.org/officeDocument/2006/relationships/hyperlink" Target="https://en.wikipedia.org/wiki/Extraterrestrial_atmosphere" TargetMode="External"/><Relationship Id="rId7" Type="http://schemas.openxmlformats.org/officeDocument/2006/relationships/image" Target="../media/image5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news.cornell.edu/stories/2023/03/giant-planet-atmospheres-vary-widely-jwst-confirms" TargetMode="External"/><Relationship Id="rId5" Type="http://schemas.openxmlformats.org/officeDocument/2006/relationships/hyperlink" Target="https://www.universetoday.com/116824/spectroscopy-the-key-to-humanitys-future-in-space/" TargetMode="External"/><Relationship Id="rId4" Type="http://schemas.openxmlformats.org/officeDocument/2006/relationships/image" Target="../media/image5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arthhow.com/goldilocks-zones/" TargetMode="External"/><Relationship Id="rId5" Type="http://schemas.openxmlformats.org/officeDocument/2006/relationships/image" Target="../media/image61.png"/><Relationship Id="rId4" Type="http://schemas.openxmlformats.org/officeDocument/2006/relationships/hyperlink" Target="https://commons.wikimedia.org/wiki/File:Diagram_of_different_habitable_zone_regions_by_Chester_Harman.jp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phl.upr.edu/projects/habitable-exoplanets-catalog/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ce.com/30172-six-most-earth-like-alien-planets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looking-up/habitable-zone-7e4c672b21c8" TargetMode="Externa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8.jpg"/><Relationship Id="rId4" Type="http://schemas.openxmlformats.org/officeDocument/2006/relationships/image" Target="../media/image4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ettyimages.com/detail/photo/view-from-behind-home-plate-royalty-free-image/7684183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hyperlink" Target="https://studiousguy.com/doppler-effect-example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hyperlink" Target="https://www.youtube.com/watch?v=a3RfULw7aAY" TargetMode="External"/><Relationship Id="rId4" Type="http://schemas.openxmlformats.org/officeDocument/2006/relationships/hyperlink" Target="https://commons.wikimedia.org/wiki/File:Christian_Doppler.jp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tuttee.co/blog/phys-doppler-effect" TargetMode="External"/><Relationship Id="rId5" Type="http://schemas.openxmlformats.org/officeDocument/2006/relationships/hyperlink" Target="https://blogs.ubc.ca/communicatingscience2014w112/tag/electromagnetic-spectrum/" TargetMode="External"/><Relationship Id="rId4" Type="http://schemas.openxmlformats.org/officeDocument/2006/relationships/hyperlink" Target="source:%20http://www.pion.cz/en/article/electromagnetic-spectru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youtube.com/watch?v=6QmEwMlw3O8" TargetMode="External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6" Type="http://schemas.openxmlformats.org/officeDocument/2006/relationships/hyperlink" Target="https://www.thunderbolts.info/wp/2012/03/30/essential-guide-to-the-eu-chapter-11/" TargetMode="Externa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video.search.yahoo.com/yhs/search?fr=yhs-iba-3&amp;ei=UTF-8&amp;hsimp=yhs-3&amp;hspart=iba&amp;p=how+sensitive+are+radial+velocity+measurements+for+exoplanet+detections&amp;type=sdff_9527_FFW_ZZ#id=1&amp;vid=6f1d463f66fa069325e5f0f2de4f664c&amp;action=clic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paceplace.nasa.gov/barycenter/en/jupiter-sun.en.png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astronomy.swin.edu.au/cms/cpg15x/albums/scaled_cache/centre_of_mass-400x293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9144000" cy="28862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</a:rPr>
              <a:t>Transits play a key role in detecting exoplanets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</a:rPr>
              <a:t>Permit LARGE NUMBERS of discoveries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</a:rPr>
              <a:t>Give crucial information about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</a:rPr>
              <a:t>Planet sizes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</a:rPr>
              <a:t>Planet distances from their stars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</a:rPr>
              <a:t>Planet atmospheres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/>
              <a:t>Lec</a:t>
            </a:r>
            <a:r>
              <a:rPr lang="en-US" sz="4000" b="1" dirty="0"/>
              <a:t> 14: Exoplanets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3142DD-6DFD-A649-BE5E-23158012E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57" y="4309788"/>
            <a:ext cx="6719776" cy="25695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4EE1E1-12BD-F848-8ED0-6F4430BA45F3}"/>
              </a:ext>
            </a:extLst>
          </p:cNvPr>
          <p:cNvSpPr txBox="1"/>
          <p:nvPr/>
        </p:nvSpPr>
        <p:spPr>
          <a:xfrm>
            <a:off x="6925732" y="4335437"/>
            <a:ext cx="2218267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Sizes of exoplanets in L98-59 star system, distance 35 light years (11 parsecs), discovered by NASA’s Transiting Exoplanet Survey Satellite (TESS), NASA Goddard Space Flight </a:t>
            </a:r>
            <a:r>
              <a:rPr lang="en-US" b="1" i="1" dirty="0" err="1">
                <a:solidFill>
                  <a:srgbClr val="0070C0"/>
                </a:solidFill>
              </a:rPr>
              <a:t>Ctr</a:t>
            </a:r>
            <a:r>
              <a:rPr lang="en-US" b="1" i="1" dirty="0">
                <a:solidFill>
                  <a:srgbClr val="0070C0"/>
                </a:solidFill>
              </a:rPr>
              <a:t> </a:t>
            </a:r>
            <a:r>
              <a:rPr lang="en-US" b="1" i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b="1" i="1" dirty="0">
                <a:solidFill>
                  <a:srgbClr val="7030A0"/>
                </a:solidFill>
              </a:rPr>
              <a:t> ; includes 1.6’ VIDEO FYI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61876-2C4D-DF43-A0FE-090DD9B32B26}"/>
              </a:ext>
            </a:extLst>
          </p:cNvPr>
          <p:cNvSpPr txBox="1"/>
          <p:nvPr/>
        </p:nvSpPr>
        <p:spPr>
          <a:xfrm>
            <a:off x="511387" y="4335437"/>
            <a:ext cx="3268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FFFF00"/>
                </a:solidFill>
              </a:rPr>
              <a:t>Color details + features  are artist conceptions!</a:t>
            </a:r>
          </a:p>
        </p:txBody>
      </p:sp>
    </p:spTree>
    <p:extLst>
      <p:ext uri="{BB962C8B-B14F-4D97-AF65-F5344CB8AC3E}">
        <p14:creationId xmlns:p14="http://schemas.microsoft.com/office/powerpoint/2010/main" val="3997374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191000" y="3352800"/>
            <a:ext cx="4752975" cy="3057376"/>
          </a:xfrm>
          <a:solidFill>
            <a:srgbClr val="FFFF00"/>
          </a:solidFill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spcBef>
                <a:spcPts val="400"/>
              </a:spcBef>
              <a:buClr>
                <a:srgbClr val="FFFFFF"/>
              </a:buClr>
              <a:buFont typeface="Wingdings" charset="0"/>
              <a:buBlip>
                <a:blip r:embed="rId3"/>
              </a:buBlip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800" b="1" dirty="0">
                <a:ea typeface="ＭＳ Ｐゴシック" charset="0"/>
                <a:cs typeface="ＭＳ Ｐゴシック" charset="0"/>
              </a:rPr>
              <a:t>Technique developed in 1990s by Swiss, then US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Clr>
                <a:srgbClr val="FFFFFF"/>
              </a:buClr>
              <a:buFont typeface="Wingdings" charset="0"/>
              <a:buBlip>
                <a:blip r:embed="rId3"/>
              </a:buBlip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800" b="1" i="1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Use Doppler shifts along line of sight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Clr>
                <a:srgbClr val="FFFFFF"/>
              </a:buClr>
              <a:buFont typeface="Wingdings" charset="0"/>
              <a:buBlip>
                <a:blip r:embed="rId3"/>
              </a:buBlip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800" b="1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see periodic change in radial velocity of star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Clr>
                <a:srgbClr val="FFFFFF"/>
              </a:buClr>
              <a:buFont typeface="Wingdings" charset="0"/>
              <a:buBlip>
                <a:blip r:embed="rId3"/>
              </a:buBlip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800" b="1" i="1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Distance-independent!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59541"/>
            <a:ext cx="3635375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1AFEC1-DBD3-5245-B5D5-C718256CA29A}"/>
              </a:ext>
            </a:extLst>
          </p:cNvPr>
          <p:cNvSpPr txBox="1"/>
          <p:nvPr/>
        </p:nvSpPr>
        <p:spPr>
          <a:xfrm>
            <a:off x="58737" y="4192959"/>
            <a:ext cx="2667000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Radial Velocity curve - </a:t>
            </a:r>
            <a:r>
              <a:rPr lang="en-US" b="1" i="1" dirty="0"/>
              <a:t>gives PERIOD, also LOWER LIMIT on planet MASS</a:t>
            </a:r>
          </a:p>
          <a:p>
            <a:r>
              <a:rPr lang="en-US" b="1" i="1" dirty="0"/>
              <a:t>-- </a:t>
            </a:r>
            <a:r>
              <a:rPr lang="en-US" sz="2400" b="1" i="1" dirty="0">
                <a:solidFill>
                  <a:srgbClr val="0070C0"/>
                </a:solidFill>
              </a:rPr>
              <a:t>DISTANCE INDEPENDENT!</a:t>
            </a: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DBF622-6423-9B4E-BB23-25CE6C6706EB}"/>
              </a:ext>
            </a:extLst>
          </p:cNvPr>
          <p:cNvSpPr txBox="1"/>
          <p:nvPr/>
        </p:nvSpPr>
        <p:spPr>
          <a:xfrm>
            <a:off x="2533650" y="5043210"/>
            <a:ext cx="1676400" cy="156966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We can measure Doppler shifts to 30 cm/s (walking speed)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97D337-DA4F-C140-953B-E291D54A2950}"/>
              </a:ext>
            </a:extLst>
          </p:cNvPr>
          <p:cNvSpPr txBox="1"/>
          <p:nvPr/>
        </p:nvSpPr>
        <p:spPr>
          <a:xfrm>
            <a:off x="7166731" y="950069"/>
            <a:ext cx="1777244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2019 Nobel Prize (Physics) – 1</a:t>
            </a:r>
            <a:r>
              <a:rPr lang="en-US" baseline="30000" dirty="0">
                <a:solidFill>
                  <a:srgbClr val="7030A0"/>
                </a:solidFill>
              </a:rPr>
              <a:t>st</a:t>
            </a:r>
            <a:r>
              <a:rPr lang="en-US" dirty="0">
                <a:solidFill>
                  <a:srgbClr val="7030A0"/>
                </a:solidFill>
              </a:rPr>
              <a:t> exoplanet around normal star, both photos © Nobel Media, by A. Mahmoud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7FA36A-5DBA-7440-A058-38A1E0354A9F}"/>
              </a:ext>
            </a:extLst>
          </p:cNvPr>
          <p:cNvSpPr txBox="1"/>
          <p:nvPr/>
        </p:nvSpPr>
        <p:spPr>
          <a:xfrm>
            <a:off x="4284732" y="2559964"/>
            <a:ext cx="128021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Didier </a:t>
            </a:r>
            <a:r>
              <a:rPr lang="en-US" dirty="0" err="1">
                <a:solidFill>
                  <a:srgbClr val="7030A0"/>
                </a:solidFill>
              </a:rPr>
              <a:t>Queloz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EAF530-FBFB-674F-95A2-996A9460F550}"/>
              </a:ext>
            </a:extLst>
          </p:cNvPr>
          <p:cNvSpPr txBox="1"/>
          <p:nvPr/>
        </p:nvSpPr>
        <p:spPr>
          <a:xfrm>
            <a:off x="5714324" y="2551379"/>
            <a:ext cx="1377724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Michel Mayor</a:t>
            </a:r>
          </a:p>
        </p:txBody>
      </p:sp>
      <p:sp>
        <p:nvSpPr>
          <p:cNvPr id="2355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" y="159487"/>
            <a:ext cx="9144000" cy="710067"/>
          </a:xfrm>
          <a:solidFill>
            <a:srgbClr val="FF0000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4000" dirty="0">
                <a:ea typeface="ＭＳ Ｐゴシック" charset="-128"/>
              </a:rPr>
              <a:t>Doppler Shifts: Nobel Prize!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FE884-778E-3443-A7D0-C51AA4202337}"/>
              </a:ext>
            </a:extLst>
          </p:cNvPr>
          <p:cNvSpPr txBox="1"/>
          <p:nvPr/>
        </p:nvSpPr>
        <p:spPr>
          <a:xfrm>
            <a:off x="0" y="-15336"/>
            <a:ext cx="3640667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© Gerard </a:t>
            </a:r>
            <a:r>
              <a:rPr lang="en-US" dirty="0" err="1">
                <a:solidFill>
                  <a:schemeClr val="dk1"/>
                </a:solidFill>
              </a:rPr>
              <a:t>Williger</a:t>
            </a:r>
            <a:r>
              <a:rPr lang="en-US" dirty="0">
                <a:solidFill>
                  <a:schemeClr val="dk1"/>
                </a:solidFill>
              </a:rPr>
              <a:t> 2023, U Louisville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E7416E-6DEF-C842-9387-A0CA8FB78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199" y="877958"/>
            <a:ext cx="1043743" cy="1570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E6B395-6E41-9149-9E51-71D3E28D5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9733" y="877958"/>
            <a:ext cx="1032934" cy="155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4593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69333" y="1072325"/>
            <a:ext cx="8974667" cy="2956323"/>
          </a:xfrm>
          <a:solidFill>
            <a:srgbClr val="FFFF00"/>
          </a:solidFill>
        </p:spPr>
        <p:txBody>
          <a:bodyPr wrap="square" lIns="91440">
            <a:spAutoFit/>
          </a:bodyPr>
          <a:lstStyle/>
          <a:p>
            <a:pPr eaLnBrk="1" hangingPunct="1">
              <a:lnSpc>
                <a:spcPct val="80000"/>
              </a:lnSpc>
              <a:spcBef>
                <a:spcPts val="500"/>
              </a:spcBef>
              <a:buClr>
                <a:srgbClr val="FFFFFF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First Planet detection around a “normal star”: </a:t>
            </a:r>
            <a:r>
              <a:rPr lang="en-GB" altLang="en-US" sz="28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1995	</a:t>
            </a:r>
          </a:p>
          <a:p>
            <a:pPr eaLnBrk="1" hangingPunct="1">
              <a:lnSpc>
                <a:spcPct val="80000"/>
              </a:lnSpc>
              <a:spcBef>
                <a:spcPts val="500"/>
              </a:spcBef>
              <a:buClr>
                <a:srgbClr val="FFFFFF"/>
              </a:buClr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	51 </a:t>
            </a:r>
            <a:r>
              <a:rPr lang="en-GB" alt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Pegasi</a:t>
            </a:r>
            <a:r>
              <a:rPr lang="en-GB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 B:  	     Mass M = 0.46 </a:t>
            </a:r>
            <a:r>
              <a:rPr lang="en-GB" alt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M</a:t>
            </a:r>
            <a:r>
              <a:rPr lang="en-GB" altLang="en-US" sz="2800" baseline="-25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Jup</a:t>
            </a:r>
            <a:r>
              <a:rPr lang="en-GB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, </a:t>
            </a:r>
          </a:p>
          <a:p>
            <a:pPr eaLnBrk="1" hangingPunct="1">
              <a:lnSpc>
                <a:spcPct val="80000"/>
              </a:lnSpc>
              <a:spcBef>
                <a:spcPts val="500"/>
              </a:spcBef>
              <a:buClr>
                <a:srgbClr val="FFFFFF"/>
              </a:buClr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                                 Period P = 4.2 days</a:t>
            </a:r>
          </a:p>
          <a:p>
            <a:pPr eaLnBrk="1" hangingPunct="1">
              <a:lnSpc>
                <a:spcPct val="80000"/>
              </a:lnSpc>
              <a:spcBef>
                <a:spcPts val="500"/>
              </a:spcBef>
              <a:buClr>
                <a:srgbClr val="FFFFFF"/>
              </a:buClr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		Star’s </a:t>
            </a:r>
            <a:r>
              <a:rPr lang="en-GB" altLang="en-US" sz="28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Mass</a:t>
            </a:r>
            <a:r>
              <a:rPr lang="en-GB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 = </a:t>
            </a:r>
            <a:r>
              <a:rPr lang="en-GB" altLang="en-US" sz="28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1.1 M</a:t>
            </a:r>
            <a:r>
              <a:rPr lang="en-GB" altLang="en-US" sz="2800" baseline="-250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charset="0"/>
                <a:ea typeface="ＭＳ Ｐゴシック" charset="-128"/>
              </a:rPr>
              <a:t>⊙</a:t>
            </a:r>
            <a:r>
              <a:rPr lang="en-GB" altLang="en-US" sz="28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 (solar masses)</a:t>
            </a:r>
            <a:endParaRPr lang="en-GB" altLang="en-US" sz="2800" baseline="-2500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Unicode MS" charset="0"/>
              <a:ea typeface="ＭＳ Ｐゴシック" charset="-128"/>
            </a:endParaRPr>
          </a:p>
          <a:p>
            <a:pPr eaLnBrk="1" hangingPunct="1">
              <a:lnSpc>
                <a:spcPct val="80000"/>
              </a:lnSpc>
              <a:spcBef>
                <a:spcPts val="500"/>
              </a:spcBef>
              <a:buClr>
                <a:srgbClr val="FFFFFF"/>
              </a:buClr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			</a:t>
            </a:r>
            <a:r>
              <a:rPr lang="en-GB" altLang="en-US" sz="28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Distance</a:t>
            </a:r>
            <a:r>
              <a:rPr lang="en-GB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 = </a:t>
            </a:r>
            <a:r>
              <a:rPr lang="en-GB" altLang="en-US" sz="28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60.6 light </a:t>
            </a:r>
            <a:r>
              <a:rPr lang="en-GB" altLang="en-US" sz="2800" dirty="0" err="1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yrs</a:t>
            </a:r>
            <a:r>
              <a:rPr lang="en-GB" altLang="en-US" sz="28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 (=15.5 parsecs)</a:t>
            </a:r>
          </a:p>
          <a:p>
            <a:pPr eaLnBrk="1" hangingPunct="1">
              <a:lnSpc>
                <a:spcPct val="80000"/>
              </a:lnSpc>
              <a:spcBef>
                <a:spcPts val="500"/>
              </a:spcBef>
              <a:buClr>
                <a:srgbClr val="FFFFFF"/>
              </a:buClr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      Star’s </a:t>
            </a:r>
            <a:r>
              <a:rPr lang="en-GB" altLang="en-US" sz="28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Age</a:t>
            </a:r>
            <a:r>
              <a:rPr lang="en-GB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 = </a:t>
            </a:r>
            <a:r>
              <a:rPr lang="en-GB" altLang="en-US" sz="28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6.1 billion years - </a:t>
            </a:r>
            <a:r>
              <a:rPr lang="en-GB" altLang="en-US" sz="2800" i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20% older than Sun</a:t>
            </a:r>
          </a:p>
          <a:p>
            <a:pPr lvl="1">
              <a:lnSpc>
                <a:spcPct val="80000"/>
              </a:lnSpc>
              <a:spcBef>
                <a:spcPts val="500"/>
              </a:spcBef>
              <a:buClr>
                <a:srgbClr val="FF3300"/>
              </a:buClr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Done by Doppler shift method</a:t>
            </a:r>
          </a:p>
        </p:txBody>
      </p:sp>
      <p:sp>
        <p:nvSpPr>
          <p:cNvPr id="512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6932"/>
            <a:ext cx="9144000" cy="771526"/>
          </a:xfrm>
          <a:solidFill>
            <a:srgbClr val="FF0000"/>
          </a:solidFill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dirty="0">
                <a:solidFill>
                  <a:schemeClr val="tx1"/>
                </a:solidFill>
                <a:ea typeface="ＭＳ Ｐゴシック" charset="-128"/>
              </a:rPr>
              <a:t>Exoplanet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D1610-FD2C-064B-9EBB-CF815DEA2C87}"/>
              </a:ext>
            </a:extLst>
          </p:cNvPr>
          <p:cNvSpPr txBox="1"/>
          <p:nvPr/>
        </p:nvSpPr>
        <p:spPr>
          <a:xfrm>
            <a:off x="0" y="0"/>
            <a:ext cx="3793066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© Gerard </a:t>
            </a:r>
            <a:r>
              <a:rPr lang="en-US" dirty="0" err="1">
                <a:solidFill>
                  <a:schemeClr val="dk1"/>
                </a:solidFill>
              </a:rPr>
              <a:t>Williger</a:t>
            </a:r>
            <a:r>
              <a:rPr lang="en-US" dirty="0">
                <a:solidFill>
                  <a:schemeClr val="dk1"/>
                </a:solidFill>
              </a:rPr>
              <a:t> 2023, U Louisville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9A741-CDE9-7F43-8650-60BBB1EC0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76" y="4359171"/>
            <a:ext cx="3251200" cy="2168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675998-0CB8-4447-9653-5ACCC603E144}"/>
              </a:ext>
            </a:extLst>
          </p:cNvPr>
          <p:cNvSpPr txBox="1"/>
          <p:nvPr/>
        </p:nvSpPr>
        <p:spPr>
          <a:xfrm>
            <a:off x="3658776" y="4376104"/>
            <a:ext cx="1202267" cy="213465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1.93m telescope, Obs. de Haute-Provence, France - </a:t>
            </a:r>
          </a:p>
          <a:p>
            <a:r>
              <a:rPr lang="en-US" sz="1600" b="1" i="1" dirty="0">
                <a:solidFill>
                  <a:srgbClr val="0070C0"/>
                </a:solidFill>
              </a:rPr>
              <a:t>Image </a:t>
            </a:r>
            <a:r>
              <a:rPr lang="en-US" sz="1600" b="1" i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b="1" i="1" dirty="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E746CB-6435-0942-9BA1-79EF6A160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8213" y="4107943"/>
            <a:ext cx="2837920" cy="2670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631F77-2DF7-594C-96F9-1711DB8772C7}"/>
              </a:ext>
            </a:extLst>
          </p:cNvPr>
          <p:cNvSpPr txBox="1"/>
          <p:nvPr/>
        </p:nvSpPr>
        <p:spPr>
          <a:xfrm>
            <a:off x="4947973" y="4077963"/>
            <a:ext cx="11176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Image </a:t>
            </a:r>
            <a:r>
              <a:rPr lang="en-US" sz="1600" b="1" i="1" dirty="0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b="1" i="1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65A7D9-4F1D-1C47-9C3B-625B743B7F16}"/>
              </a:ext>
            </a:extLst>
          </p:cNvPr>
          <p:cNvSpPr txBox="1"/>
          <p:nvPr/>
        </p:nvSpPr>
        <p:spPr>
          <a:xfrm>
            <a:off x="7315200" y="5280752"/>
            <a:ext cx="778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51 Peg</a:t>
            </a:r>
          </a:p>
        </p:txBody>
      </p:sp>
    </p:spTree>
    <p:extLst>
      <p:ext uri="{BB962C8B-B14F-4D97-AF65-F5344CB8AC3E}">
        <p14:creationId xmlns:p14="http://schemas.microsoft.com/office/powerpoint/2010/main" val="184674785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" y="573089"/>
            <a:ext cx="2895600" cy="1824037"/>
          </a:xfrm>
          <a:solidFill>
            <a:srgbClr val="FF0000"/>
          </a:solidFill>
        </p:spPr>
        <p:txBody>
          <a:bodyPr/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altLang="en-US" sz="2800" b="1" dirty="0">
                <a:ea typeface="ＭＳ Ｐゴシック" charset="-128"/>
              </a:rPr>
              <a:t>Radial Velocity (and Astrometric)  Methods</a:t>
            </a:r>
          </a:p>
        </p:txBody>
      </p:sp>
      <p:pic>
        <p:nvPicPr>
          <p:cNvPr id="77826" name="Picture 5" descr="ch09_dopplermethod_exoplanet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42396"/>
            <a:ext cx="5486400" cy="521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7" name="Picture 6" descr="ch09_rvcurve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341158"/>
            <a:ext cx="3200400" cy="2414588"/>
          </a:xfrm>
        </p:spPr>
      </p:pic>
      <p:sp>
        <p:nvSpPr>
          <p:cNvPr id="77828" name="Text Box 8"/>
          <p:cNvSpPr txBox="1">
            <a:spLocks noChangeArrowheads="1"/>
          </p:cNvSpPr>
          <p:nvPr/>
        </p:nvSpPr>
        <p:spPr bwMode="auto">
          <a:xfrm>
            <a:off x="8458200" y="3733800"/>
            <a:ext cx="914400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42000"/>
              </a:lnSpc>
              <a:spcBef>
                <a:spcPts val="800"/>
              </a:spcBef>
              <a:buClr>
                <a:srgbClr val="86D1EC"/>
              </a:buClr>
              <a:buSzPct val="90000"/>
              <a:buFont typeface="Wingdings" charset="2"/>
              <a:buBlip>
                <a:blip r:embed="rId5"/>
              </a:buBlip>
              <a:defRPr sz="32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lnSpc>
                <a:spcPct val="142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8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lnSpc>
                <a:spcPct val="142000"/>
              </a:lnSpc>
              <a:spcBef>
                <a:spcPts val="600"/>
              </a:spcBef>
              <a:buClr>
                <a:srgbClr val="7B46D0"/>
              </a:buClr>
              <a:buSzPct val="90000"/>
              <a:buFont typeface="Wingdings" charset="2"/>
              <a:buBlip>
                <a:blip r:embed="rId6"/>
              </a:buBlip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63000"/>
              <a:buFont typeface="Wingdings" charset="2"/>
              <a:buBlip>
                <a:blip r:embed="rId7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7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7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7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7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FFFF"/>
              </a:buClr>
              <a:buSzPct val="100000"/>
              <a:buFont typeface="Arial" charset="0"/>
              <a:buNone/>
            </a:pPr>
            <a:r>
              <a:rPr lang="en-US" altLang="en-US" sz="2000">
                <a:solidFill>
                  <a:schemeClr val="bg1"/>
                </a:solidFill>
              </a:rPr>
              <a:t>Earth</a:t>
            </a:r>
          </a:p>
        </p:txBody>
      </p:sp>
      <p:sp>
        <p:nvSpPr>
          <p:cNvPr id="77829" name="Text Box 9"/>
          <p:cNvSpPr txBox="1">
            <a:spLocks noChangeArrowheads="1"/>
          </p:cNvSpPr>
          <p:nvPr/>
        </p:nvSpPr>
        <p:spPr bwMode="auto">
          <a:xfrm>
            <a:off x="0" y="2743200"/>
            <a:ext cx="2819400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42000"/>
              </a:lnSpc>
              <a:spcBef>
                <a:spcPts val="800"/>
              </a:spcBef>
              <a:buClr>
                <a:srgbClr val="86D1EC"/>
              </a:buClr>
              <a:buSzPct val="90000"/>
              <a:buFont typeface="Wingdings" charset="2"/>
              <a:buBlip>
                <a:blip r:embed="rId5"/>
              </a:buBlip>
              <a:defRPr sz="32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lnSpc>
                <a:spcPct val="142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8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lnSpc>
                <a:spcPct val="142000"/>
              </a:lnSpc>
              <a:spcBef>
                <a:spcPts val="600"/>
              </a:spcBef>
              <a:buClr>
                <a:srgbClr val="7B46D0"/>
              </a:buClr>
              <a:buSzPct val="90000"/>
              <a:buFont typeface="Wingdings" charset="2"/>
              <a:buBlip>
                <a:blip r:embed="rId6"/>
              </a:buBlip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63000"/>
              <a:buFont typeface="Wingdings" charset="2"/>
              <a:buBlip>
                <a:blip r:embed="rId7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7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7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7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7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FFFF"/>
              </a:buClr>
              <a:buSzPct val="100000"/>
              <a:buFont typeface="Arial" charset="0"/>
              <a:buNone/>
            </a:pPr>
            <a:r>
              <a:rPr lang="en-US" altLang="en-US" sz="2000" b="1">
                <a:solidFill>
                  <a:srgbClr val="FF00FF"/>
                </a:solidFill>
              </a:rPr>
              <a:t>Radial velocity graph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E272A5-CDB6-484A-AFBC-F0FCD30574F0}"/>
              </a:ext>
            </a:extLst>
          </p:cNvPr>
          <p:cNvSpPr/>
          <p:nvPr/>
        </p:nvSpPr>
        <p:spPr>
          <a:xfrm>
            <a:off x="175213" y="144661"/>
            <a:ext cx="3025187" cy="307777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© Gerard </a:t>
            </a:r>
            <a:r>
              <a:rPr lang="en-US" dirty="0" err="1">
                <a:solidFill>
                  <a:schemeClr val="dk1"/>
                </a:solidFill>
              </a:rPr>
              <a:t>Williger</a:t>
            </a:r>
            <a:r>
              <a:rPr lang="en-US" dirty="0">
                <a:solidFill>
                  <a:schemeClr val="dk1"/>
                </a:solidFill>
              </a:rPr>
              <a:t> 2023, U Louisville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656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62348"/>
            <a:ext cx="5461677" cy="55956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chemeClr val="tx1"/>
                </a:solidFill>
              </a:rPr>
              <a:t>Star masses</a:t>
            </a:r>
            <a:r>
              <a:rPr lang="en-US" dirty="0">
                <a:solidFill>
                  <a:schemeClr val="tx1"/>
                </a:solidFill>
              </a:rPr>
              <a:t> known via spectroscopy </a:t>
            </a:r>
            <a:r>
              <a:rPr lang="en-US" i="1" dirty="0">
                <a:solidFill>
                  <a:schemeClr val="tx1"/>
                </a:solidFill>
              </a:rPr>
              <a:t>and a century of study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0070C0"/>
                </a:solidFill>
              </a:rPr>
              <a:t>Star </a:t>
            </a:r>
            <a:r>
              <a:rPr lang="en-US" u="sng" dirty="0">
                <a:solidFill>
                  <a:srgbClr val="0070C0"/>
                </a:solidFill>
              </a:rPr>
              <a:t>color</a:t>
            </a:r>
            <a:r>
              <a:rPr lang="en-US" dirty="0">
                <a:solidFill>
                  <a:srgbClr val="0070C0"/>
                </a:solidFill>
              </a:rPr>
              <a:t> + star </a:t>
            </a:r>
            <a:r>
              <a:rPr lang="en-US" u="sng" dirty="0">
                <a:solidFill>
                  <a:srgbClr val="0070C0"/>
                </a:solidFill>
              </a:rPr>
              <a:t>brightness</a:t>
            </a:r>
            <a:r>
              <a:rPr lang="en-US" dirty="0">
                <a:solidFill>
                  <a:srgbClr val="0070C0"/>
                </a:solidFill>
              </a:rPr>
              <a:t> (on photo) + </a:t>
            </a:r>
            <a:r>
              <a:rPr lang="en-US" u="sng" dirty="0">
                <a:solidFill>
                  <a:srgbClr val="0070C0"/>
                </a:solidFill>
              </a:rPr>
              <a:t>distance</a:t>
            </a:r>
            <a:r>
              <a:rPr lang="en-US" dirty="0">
                <a:solidFill>
                  <a:srgbClr val="0070C0"/>
                </a:solidFill>
              </a:rPr>
              <a:t> (by triangulation or “parallax”) </a:t>
            </a:r>
            <a:r>
              <a:rPr lang="en-US" sz="3200" dirty="0">
                <a:solidFill>
                  <a:srgbClr val="0070C0"/>
                </a:solidFill>
                <a:sym typeface="Wingdings" pitchFamily="2" charset="2"/>
              </a:rPr>
              <a:t> </a:t>
            </a:r>
            <a:r>
              <a:rPr lang="en-US" sz="3200" b="1" u="sng" dirty="0">
                <a:solidFill>
                  <a:srgbClr val="7030A0"/>
                </a:solidFill>
                <a:sym typeface="Wingdings" pitchFamily="2" charset="2"/>
              </a:rPr>
              <a:t>star</a:t>
            </a:r>
            <a:r>
              <a:rPr lang="en-US" sz="3200" b="1" dirty="0">
                <a:solidFill>
                  <a:srgbClr val="7030A0"/>
                </a:solidFill>
                <a:sym typeface="Wingdings" pitchFamily="2" charset="2"/>
              </a:rPr>
              <a:t> </a:t>
            </a:r>
            <a:r>
              <a:rPr lang="en-US" sz="3200" b="1" u="sng" dirty="0">
                <a:solidFill>
                  <a:srgbClr val="7030A0"/>
                </a:solidFill>
                <a:sym typeface="Wingdings" pitchFamily="2" charset="2"/>
              </a:rPr>
              <a:t>size</a:t>
            </a:r>
            <a:r>
              <a:rPr lang="en-US" sz="3200" b="1" dirty="0">
                <a:solidFill>
                  <a:srgbClr val="7030A0"/>
                </a:solidFill>
                <a:sym typeface="Wingdings" pitchFamily="2" charset="2"/>
              </a:rPr>
              <a:t>, </a:t>
            </a:r>
            <a:r>
              <a:rPr lang="en-US" sz="3200" b="1" u="sng" dirty="0">
                <a:solidFill>
                  <a:srgbClr val="7030A0"/>
                </a:solidFill>
                <a:sym typeface="Wingdings" pitchFamily="2" charset="2"/>
              </a:rPr>
              <a:t>mass</a:t>
            </a:r>
            <a:r>
              <a:rPr lang="en-US" sz="3200" b="1" dirty="0">
                <a:solidFill>
                  <a:srgbClr val="7030A0"/>
                </a:solidFill>
                <a:sym typeface="Wingdings" pitchFamily="2" charset="2"/>
              </a:rPr>
              <a:t> + </a:t>
            </a:r>
            <a:r>
              <a:rPr lang="en-US" sz="3200" b="1" u="sng" dirty="0">
                <a:solidFill>
                  <a:srgbClr val="7030A0"/>
                </a:solidFill>
                <a:sym typeface="Wingdings" pitchFamily="2" charset="2"/>
              </a:rPr>
              <a:t>temperature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3200" b="1" dirty="0">
                <a:solidFill>
                  <a:srgbClr val="7030A0"/>
                </a:solidFill>
                <a:sym typeface="Wingdings" pitchFamily="2" charset="2"/>
              </a:rPr>
              <a:t>add in planet distance from star  </a:t>
            </a:r>
            <a:r>
              <a:rPr lang="en-US" sz="3200" b="1" u="sng" dirty="0">
                <a:solidFill>
                  <a:srgbClr val="C00000"/>
                </a:solidFill>
                <a:sym typeface="Wingdings" pitchFamily="2" charset="2"/>
              </a:rPr>
              <a:t>planet temperature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1016BE-4971-D04F-9437-2FD50A286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189" y="1402214"/>
            <a:ext cx="3814811" cy="4127500"/>
          </a:xfrm>
          <a:prstGeom prst="rect">
            <a:avLst/>
          </a:prstGeom>
        </p:spPr>
      </p:pic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How to know Star Mass?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C01B2-DF4F-1147-B04D-300235D95154}"/>
              </a:ext>
            </a:extLst>
          </p:cNvPr>
          <p:cNvSpPr txBox="1"/>
          <p:nvPr/>
        </p:nvSpPr>
        <p:spPr>
          <a:xfrm rot="16200000">
            <a:off x="4504266" y="3826933"/>
            <a:ext cx="2370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Brightness </a:t>
            </a:r>
            <a:r>
              <a:rPr lang="en-US" b="1" dirty="0">
                <a:sym typeface="Wingdings" pitchFamily="2" charset="2"/>
              </a:rPr>
              <a:t>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A99EB-0527-A047-9374-EA559A9465D2}"/>
              </a:ext>
            </a:extLst>
          </p:cNvPr>
          <p:cNvSpPr txBox="1"/>
          <p:nvPr/>
        </p:nvSpPr>
        <p:spPr>
          <a:xfrm>
            <a:off x="6112933" y="5268880"/>
            <a:ext cx="1477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Color </a:t>
            </a:r>
            <a:r>
              <a:rPr lang="en-US" b="1" dirty="0">
                <a:sym typeface="Wingdings" pitchFamily="2" charset="2"/>
              </a:rPr>
              <a:t>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7116C-168B-0049-8DEF-AA7588C67ED4}"/>
              </a:ext>
            </a:extLst>
          </p:cNvPr>
          <p:cNvSpPr txBox="1"/>
          <p:nvPr/>
        </p:nvSpPr>
        <p:spPr>
          <a:xfrm>
            <a:off x="7302839" y="3465964"/>
            <a:ext cx="575734" cy="310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SUN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41C1F-AFFF-B941-9AD0-C181C4FECEBE}"/>
              </a:ext>
            </a:extLst>
          </p:cNvPr>
          <p:cNvSpPr txBox="1"/>
          <p:nvPr/>
        </p:nvSpPr>
        <p:spPr>
          <a:xfrm>
            <a:off x="6396906" y="1355271"/>
            <a:ext cx="238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Images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b="1" dirty="0"/>
              <a:t> Wikipedia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51A074-03DD-D340-808F-CE69947C0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972625" y="5529173"/>
            <a:ext cx="2660427" cy="10350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21C76C-1E09-0448-AB54-3B3DFEBD50DE}"/>
              </a:ext>
            </a:extLst>
          </p:cNvPr>
          <p:cNvSpPr txBox="1"/>
          <p:nvPr/>
        </p:nvSpPr>
        <p:spPr>
          <a:xfrm>
            <a:off x="5972625" y="6410357"/>
            <a:ext cx="2660427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        O              B     A  F G K 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95C11F-9A7B-E247-9B82-2610061DC7CD}"/>
              </a:ext>
            </a:extLst>
          </p:cNvPr>
          <p:cNvSpPr txBox="1"/>
          <p:nvPr/>
        </p:nvSpPr>
        <p:spPr>
          <a:xfrm>
            <a:off x="7095879" y="5523489"/>
            <a:ext cx="1537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Main Sequence Diameters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344416-F4A1-2B44-8344-47F5A9252C6D}"/>
              </a:ext>
            </a:extLst>
          </p:cNvPr>
          <p:cNvSpPr txBox="1"/>
          <p:nvPr/>
        </p:nvSpPr>
        <p:spPr>
          <a:xfrm>
            <a:off x="6252098" y="4435179"/>
            <a:ext cx="98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87C5E1-2DBA-EE49-8427-A59AB1D4D71B}"/>
              </a:ext>
            </a:extLst>
          </p:cNvPr>
          <p:cNvSpPr txBox="1"/>
          <p:nvPr/>
        </p:nvSpPr>
        <p:spPr>
          <a:xfrm>
            <a:off x="8411972" y="4382756"/>
            <a:ext cx="745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056CF4-C9DA-4249-8123-213A9A832F79}"/>
              </a:ext>
            </a:extLst>
          </p:cNvPr>
          <p:cNvSpPr txBox="1"/>
          <p:nvPr/>
        </p:nvSpPr>
        <p:spPr>
          <a:xfrm rot="16200000">
            <a:off x="5639519" y="4281291"/>
            <a:ext cx="1134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FAINT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B60872-F454-D441-9AF8-2C32B63399A2}"/>
              </a:ext>
            </a:extLst>
          </p:cNvPr>
          <p:cNvSpPr txBox="1"/>
          <p:nvPr/>
        </p:nvSpPr>
        <p:spPr>
          <a:xfrm rot="16200000">
            <a:off x="5609301" y="1573815"/>
            <a:ext cx="1321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BRIGHT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537E3-DC39-AC4F-8AA2-457020598729}"/>
              </a:ext>
            </a:extLst>
          </p:cNvPr>
          <p:cNvSpPr txBox="1"/>
          <p:nvPr/>
        </p:nvSpPr>
        <p:spPr>
          <a:xfrm>
            <a:off x="6202176" y="2303695"/>
            <a:ext cx="811149" cy="315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00BF56-2ECD-1049-AA7B-202C7D2E8037}"/>
              </a:ext>
            </a:extLst>
          </p:cNvPr>
          <p:cNvSpPr/>
          <p:nvPr/>
        </p:nvSpPr>
        <p:spPr>
          <a:xfrm>
            <a:off x="7611619" y="3952747"/>
            <a:ext cx="1021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COMMON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2B78B3-C9B4-3841-B728-6E2A8755CA10}"/>
              </a:ext>
            </a:extLst>
          </p:cNvPr>
          <p:cNvSpPr/>
          <p:nvPr/>
        </p:nvSpPr>
        <p:spPr>
          <a:xfrm>
            <a:off x="6225953" y="3089635"/>
            <a:ext cx="6944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RARE</a:t>
            </a:r>
          </a:p>
        </p:txBody>
      </p:sp>
    </p:spTree>
    <p:extLst>
      <p:ext uri="{BB962C8B-B14F-4D97-AF65-F5344CB8AC3E}">
        <p14:creationId xmlns:p14="http://schemas.microsoft.com/office/powerpoint/2010/main" val="635024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22521"/>
            <a:ext cx="9144000" cy="710067"/>
          </a:xfrm>
          <a:solidFill>
            <a:srgbClr val="FF0000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4000" dirty="0">
                <a:ea typeface="ＭＳ Ｐゴシック" charset="-128"/>
              </a:rPr>
              <a:t>Limitations to Doppler shift Method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7644" y="861985"/>
            <a:ext cx="4388607" cy="5898667"/>
          </a:xfrm>
          <a:solidFill>
            <a:srgbClr val="FFC000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ts val="700"/>
              </a:spcBef>
              <a:buClr>
                <a:srgbClr val="FFFFFF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b="1" dirty="0">
                <a:solidFill>
                  <a:srgbClr val="0070C0"/>
                </a:solidFill>
                <a:ea typeface="ＭＳ Ｐゴシック" charset="-128"/>
              </a:rPr>
              <a:t>angle</a:t>
            </a:r>
            <a:r>
              <a:rPr lang="en-GB" altLang="en-US" sz="2400" dirty="0">
                <a:solidFill>
                  <a:srgbClr val="0070C0"/>
                </a:solidFill>
                <a:ea typeface="ＭＳ Ｐゴシック" charset="-128"/>
              </a:rPr>
              <a:t> of the orbit plane </a:t>
            </a:r>
            <a:r>
              <a:rPr lang="en-GB" altLang="en-US" sz="2400" u="sng" dirty="0">
                <a:solidFill>
                  <a:srgbClr val="0070C0"/>
                </a:solidFill>
                <a:ea typeface="ＭＳ Ｐゴシック" charset="-128"/>
              </a:rPr>
              <a:t>unknown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Clr>
                <a:srgbClr val="FFFFFF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dirty="0">
                <a:ea typeface="ＭＳ Ｐゴシック" charset="-128"/>
              </a:rPr>
              <a:t>Doppler shift only for motion on sight line – </a:t>
            </a:r>
            <a:r>
              <a:rPr lang="en-GB" altLang="en-US" sz="2400" i="1" dirty="0">
                <a:solidFill>
                  <a:schemeClr val="tx1"/>
                </a:solidFill>
                <a:ea typeface="ＭＳ Ｐゴシック" charset="-128"/>
              </a:rPr>
              <a:t>only see </a:t>
            </a:r>
            <a:r>
              <a:rPr lang="en-GB" altLang="en-US" sz="2400" i="1" u="sng" dirty="0">
                <a:solidFill>
                  <a:schemeClr val="tx1"/>
                </a:solidFill>
                <a:ea typeface="ＭＳ Ｐゴシック" charset="-128"/>
              </a:rPr>
              <a:t>projection</a:t>
            </a:r>
            <a:r>
              <a:rPr lang="en-GB" altLang="en-US" sz="2400" i="1" dirty="0">
                <a:solidFill>
                  <a:schemeClr val="tx1"/>
                </a:solidFill>
                <a:ea typeface="ＭＳ Ｐゴシック" charset="-128"/>
              </a:rPr>
              <a:t> of orbital motion </a:t>
            </a:r>
            <a:r>
              <a:rPr lang="en-GB" altLang="en-US" sz="2400" i="1" dirty="0">
                <a:solidFill>
                  <a:schemeClr val="tx1"/>
                </a:solidFill>
                <a:latin typeface="Symbol" charset="2"/>
                <a:ea typeface="ＭＳ Ｐゴシック" charset="-128"/>
                <a:sym typeface="Wingdings" pitchFamily="2" charset="2"/>
              </a:rPr>
              <a:t></a:t>
            </a:r>
            <a:r>
              <a:rPr lang="en-GB" altLang="en-US" sz="2400" dirty="0">
                <a:solidFill>
                  <a:schemeClr val="tx1"/>
                </a:solidFill>
                <a:ea typeface="ＭＳ Ｐゴシック" charset="-128"/>
              </a:rPr>
              <a:t> </a:t>
            </a:r>
            <a:r>
              <a:rPr lang="en-GB" altLang="en-US" sz="2400" i="1" dirty="0">
                <a:solidFill>
                  <a:schemeClr val="tx1"/>
                </a:solidFill>
                <a:ea typeface="ＭＳ Ｐゴシック" charset="-128"/>
              </a:rPr>
              <a:t>only have </a:t>
            </a:r>
            <a:r>
              <a:rPr lang="en-GB" altLang="en-US" sz="2400" b="1" i="1" dirty="0">
                <a:solidFill>
                  <a:schemeClr val="tx1"/>
                </a:solidFill>
                <a:ea typeface="ＭＳ Ｐゴシック" charset="-128"/>
              </a:rPr>
              <a:t>lower limits to planet masses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Clr>
                <a:srgbClr val="FFFFFF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i="1" u="sng" dirty="0">
                <a:solidFill>
                  <a:srgbClr val="7030A0"/>
                </a:solidFill>
                <a:ea typeface="ＭＳ Ｐゴシック" charset="-128"/>
              </a:rPr>
              <a:t>Harder to detect low-mass planets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Clr>
                <a:srgbClr val="FFFFFF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u="sng" dirty="0">
                <a:solidFill>
                  <a:srgbClr val="C00000"/>
                </a:solidFill>
                <a:ea typeface="ＭＳ Ｐゴシック" charset="-128"/>
              </a:rPr>
              <a:t>can</a:t>
            </a:r>
            <a:r>
              <a:rPr lang="ja-JP" altLang="en-GB" sz="2400" u="sng">
                <a:solidFill>
                  <a:srgbClr val="C00000"/>
                </a:solidFill>
                <a:ea typeface="ＭＳ Ｐゴシック" charset="-128"/>
              </a:rPr>
              <a:t>’</a:t>
            </a:r>
            <a:r>
              <a:rPr lang="en-GB" altLang="ja-JP" sz="2400" u="sng" dirty="0">
                <a:solidFill>
                  <a:srgbClr val="C00000"/>
                </a:solidFill>
                <a:ea typeface="ＭＳ Ｐゴシック" charset="-128"/>
              </a:rPr>
              <a:t>t detect systems “pole-on”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buClr>
                <a:srgbClr val="FFFFFF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800" b="1" u="sng" dirty="0">
                <a:solidFill>
                  <a:schemeClr val="tx1"/>
                </a:solidFill>
                <a:ea typeface="ＭＳ Ｐゴシック" charset="-128"/>
              </a:rPr>
              <a:t>Until recently, OBSERVE 1 STAR AT A TIME</a:t>
            </a:r>
          </a:p>
        </p:txBody>
      </p:sp>
      <p:sp>
        <p:nvSpPr>
          <p:cNvPr id="78852" name="Text Box 5"/>
          <p:cNvSpPr txBox="1">
            <a:spLocks noChangeArrowheads="1"/>
          </p:cNvSpPr>
          <p:nvPr/>
        </p:nvSpPr>
        <p:spPr bwMode="auto">
          <a:xfrm>
            <a:off x="4469860" y="4732015"/>
            <a:ext cx="4538562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lnSpc>
                <a:spcPct val="142000"/>
              </a:lnSpc>
              <a:spcBef>
                <a:spcPts val="800"/>
              </a:spcBef>
              <a:buClr>
                <a:srgbClr val="86D1EC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lnSpc>
                <a:spcPct val="142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8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lnSpc>
                <a:spcPct val="142000"/>
              </a:lnSpc>
              <a:spcBef>
                <a:spcPts val="600"/>
              </a:spcBef>
              <a:buClr>
                <a:srgbClr val="7B46D0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>
                <a:srgbClr val="FFFFFF"/>
              </a:buClr>
              <a:buSzPct val="100000"/>
              <a:buFont typeface="Arial" charset="0"/>
              <a:buNone/>
            </a:pPr>
            <a:r>
              <a:rPr lang="en-US" altLang="en-US" sz="2000" b="1" dirty="0">
                <a:solidFill>
                  <a:srgbClr val="0070C0"/>
                </a:solidFill>
              </a:rPr>
              <a:t>Only can measure mass times sin(</a:t>
            </a:r>
            <a:r>
              <a:rPr lang="en-US" altLang="en-US" sz="2000" b="1" dirty="0" err="1">
                <a:solidFill>
                  <a:srgbClr val="0070C0"/>
                </a:solidFill>
              </a:rPr>
              <a:t>i</a:t>
            </a:r>
            <a:r>
              <a:rPr lang="en-US" altLang="en-US" sz="2000" b="1" dirty="0">
                <a:solidFill>
                  <a:srgbClr val="0070C0"/>
                </a:solidFill>
              </a:rPr>
              <a:t>)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Clr>
                <a:srgbClr val="FFFFFF"/>
              </a:buClr>
              <a:buSzPct val="100000"/>
              <a:buFont typeface="Arial" charset="0"/>
              <a:buNone/>
            </a:pPr>
            <a:r>
              <a:rPr lang="en-US" altLang="en-US" sz="2000" b="1" i="1" dirty="0">
                <a:solidFill>
                  <a:srgbClr val="0070C0"/>
                </a:solidFill>
              </a:rPr>
              <a:t> -- </a:t>
            </a:r>
            <a:r>
              <a:rPr lang="en-US" altLang="en-US" sz="2000" b="1" i="1" dirty="0" err="1">
                <a:solidFill>
                  <a:srgbClr val="0070C0"/>
                </a:solidFill>
              </a:rPr>
              <a:t>i</a:t>
            </a:r>
            <a:r>
              <a:rPr lang="en-US" altLang="en-US" sz="2000" b="1" i="1" dirty="0">
                <a:solidFill>
                  <a:srgbClr val="0070C0"/>
                </a:solidFill>
              </a:rPr>
              <a:t> = inclination angle of planet’s orbit to line of sight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076" y="1600200"/>
            <a:ext cx="4770346" cy="2895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6889615" y="2505045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Jupiter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6396986" y="2314545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Saturn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5687755" y="2224407"/>
            <a:ext cx="1176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Neptune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4814010" y="313238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Earth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05438" y="4290656"/>
            <a:ext cx="4649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NASA Exoplanet Database, Oct 2019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E7C4FB-CBAD-DF46-BE30-31CDCC366A67}"/>
              </a:ext>
            </a:extLst>
          </p:cNvPr>
          <p:cNvSpPr txBox="1"/>
          <p:nvPr/>
        </p:nvSpPr>
        <p:spPr>
          <a:xfrm>
            <a:off x="0" y="0"/>
            <a:ext cx="316653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© Gerard </a:t>
            </a:r>
            <a:r>
              <a:rPr lang="en-US" dirty="0" err="1">
                <a:solidFill>
                  <a:schemeClr val="dk1"/>
                </a:solidFill>
              </a:rPr>
              <a:t>Williger</a:t>
            </a:r>
            <a:r>
              <a:rPr lang="en-US" dirty="0">
                <a:solidFill>
                  <a:schemeClr val="dk1"/>
                </a:solidFill>
              </a:rPr>
              <a:t> 2023, U Louisville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0B08D5-DEC5-154F-A05E-ECBA6263B1F8}"/>
              </a:ext>
            </a:extLst>
          </p:cNvPr>
          <p:cNvSpPr txBox="1"/>
          <p:nvPr/>
        </p:nvSpPr>
        <p:spPr>
          <a:xfrm>
            <a:off x="4909385" y="5971129"/>
            <a:ext cx="313294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But radial velocities give one more good measurement:  </a:t>
            </a:r>
            <a:r>
              <a:rPr lang="en-US" sz="1600" b="1" i="1" u="sng" dirty="0">
                <a:solidFill>
                  <a:srgbClr val="C00000"/>
                </a:solidFill>
              </a:rPr>
              <a:t>planet’s orbital eccentricity.</a:t>
            </a:r>
          </a:p>
        </p:txBody>
      </p:sp>
    </p:spTree>
    <p:extLst>
      <p:ext uri="{BB962C8B-B14F-4D97-AF65-F5344CB8AC3E}">
        <p14:creationId xmlns:p14="http://schemas.microsoft.com/office/powerpoint/2010/main" val="40167932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939"/>
            <a:ext cx="9144000" cy="771623"/>
          </a:xfrm>
          <a:solidFill>
            <a:srgbClr val="FF0000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dirty="0">
                <a:ea typeface="ＭＳ Ｐゴシック" charset="-128"/>
              </a:rPr>
              <a:t>2) Transiting Planets Method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52400" y="856387"/>
            <a:ext cx="6316133" cy="5708872"/>
          </a:xfr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b="1" dirty="0">
                <a:ea typeface="ＭＳ Ｐゴシック" charset="-128"/>
              </a:rPr>
              <a:t>Planet transiting star </a:t>
            </a:r>
            <a:r>
              <a:rPr lang="en-GB" altLang="en-US" sz="2400" b="1" dirty="0">
                <a:latin typeface="Symbol" charset="2"/>
                <a:ea typeface="ＭＳ Ｐゴシック" charset="-128"/>
                <a:sym typeface="Wingdings" pitchFamily="2" charset="2"/>
              </a:rPr>
              <a:t></a:t>
            </a:r>
            <a:r>
              <a:rPr lang="en-GB" altLang="en-US" sz="2400" b="1" dirty="0">
                <a:ea typeface="ＭＳ Ｐゴシック" charset="-128"/>
              </a:rPr>
              <a:t> dip in star brightness of ~0.01-1%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000" b="1" dirty="0">
                <a:ea typeface="ＭＳ Ｐゴシック" charset="-128"/>
              </a:rPr>
              <a:t>ex: D</a:t>
            </a:r>
            <a:r>
              <a:rPr lang="en-GB" altLang="en-US" sz="2000" b="1" baseline="-25000" dirty="0">
                <a:ea typeface="ＭＳ Ｐゴシック" charset="-128"/>
              </a:rPr>
              <a:t>Jupiter</a:t>
            </a:r>
            <a:r>
              <a:rPr lang="en-GB" altLang="en-US" sz="2000" b="1" dirty="0">
                <a:ea typeface="ＭＳ Ｐゴシック" charset="-128"/>
              </a:rPr>
              <a:t>~0.1D</a:t>
            </a:r>
            <a:r>
              <a:rPr lang="en-GB" altLang="en-US" sz="2000" b="1" baseline="-25000" dirty="0">
                <a:ea typeface="ＭＳ Ｐゴシック" charset="-128"/>
              </a:rPr>
              <a:t>Sun</a:t>
            </a:r>
            <a:r>
              <a:rPr lang="en-GB" altLang="en-US" sz="2000" b="1" dirty="0">
                <a:ea typeface="ＭＳ Ｐゴシック" charset="-128"/>
              </a:rPr>
              <a:t>, so </a:t>
            </a:r>
            <a:r>
              <a:rPr lang="en-GB" altLang="en-US" sz="2000" b="1" dirty="0" err="1">
                <a:ea typeface="ＭＳ Ｐゴシック" charset="-128"/>
              </a:rPr>
              <a:t>A</a:t>
            </a:r>
            <a:r>
              <a:rPr lang="en-GB" altLang="en-US" sz="2000" b="1" baseline="-25000" dirty="0" err="1">
                <a:ea typeface="ＭＳ Ｐゴシック" charset="-128"/>
              </a:rPr>
              <a:t>Jupiter</a:t>
            </a:r>
            <a:r>
              <a:rPr lang="en-GB" altLang="en-US" sz="2000" b="1" dirty="0">
                <a:ea typeface="ＭＳ Ｐゴシック" charset="-128"/>
              </a:rPr>
              <a:t>/</a:t>
            </a:r>
            <a:r>
              <a:rPr lang="en-GB" altLang="en-US" sz="2000" b="1" dirty="0" err="1">
                <a:ea typeface="ＭＳ Ｐゴシック" charset="-128"/>
              </a:rPr>
              <a:t>A</a:t>
            </a:r>
            <a:r>
              <a:rPr lang="en-GB" altLang="en-US" sz="2000" b="1" baseline="-25000" dirty="0" err="1">
                <a:ea typeface="ＭＳ Ｐゴシック" charset="-128"/>
              </a:rPr>
              <a:t>sun</a:t>
            </a:r>
            <a:r>
              <a:rPr lang="en-GB" altLang="en-US" sz="2000" b="1" dirty="0">
                <a:ea typeface="ＭＳ Ｐゴシック" charset="-128"/>
              </a:rPr>
              <a:t>~(0.1)</a:t>
            </a:r>
            <a:r>
              <a:rPr lang="en-GB" altLang="en-US" sz="2000" b="1" baseline="30000" dirty="0">
                <a:ea typeface="ＭＳ Ｐゴシック" charset="-128"/>
              </a:rPr>
              <a:t>2</a:t>
            </a:r>
            <a:r>
              <a:rPr lang="en-GB" altLang="en-US" sz="2000" b="1" dirty="0">
                <a:ea typeface="ＭＳ Ｐゴシック" charset="-128"/>
              </a:rPr>
              <a:t>=0.01 </a:t>
            </a:r>
            <a:r>
              <a:rPr lang="en-GB" altLang="en-US" sz="2000" b="1" dirty="0">
                <a:ea typeface="ＭＳ Ｐゴシック" charset="-128"/>
                <a:sym typeface="Wingdings" pitchFamily="2" charset="2"/>
              </a:rPr>
              <a:t></a:t>
            </a:r>
            <a:r>
              <a:rPr lang="en-GB" altLang="en-US" sz="2000" b="1" dirty="0">
                <a:ea typeface="ＭＳ Ｐゴシック" charset="-128"/>
              </a:rPr>
              <a:t> </a:t>
            </a:r>
            <a:r>
              <a:rPr lang="en-GB" altLang="en-US" sz="2000" b="1" i="1" dirty="0">
                <a:solidFill>
                  <a:srgbClr val="0070C0"/>
                </a:solidFill>
                <a:ea typeface="ＭＳ Ｐゴシック" charset="-128"/>
              </a:rPr>
              <a:t>Jupiter would block out 1% of Sun</a:t>
            </a:r>
            <a:r>
              <a:rPr lang="ja-JP" altLang="en-GB" sz="2000" b="1" i="1">
                <a:solidFill>
                  <a:srgbClr val="0070C0"/>
                </a:solidFill>
                <a:ea typeface="ＭＳ Ｐゴシック" charset="-128"/>
              </a:rPr>
              <a:t>’</a:t>
            </a:r>
            <a:r>
              <a:rPr lang="en-GB" altLang="ja-JP" sz="2000" b="1" i="1" dirty="0">
                <a:solidFill>
                  <a:srgbClr val="0070C0"/>
                </a:solidFill>
                <a:ea typeface="ＭＳ Ｐゴシック" charset="-128"/>
              </a:rPr>
              <a:t>s light if aliens watched it transit</a:t>
            </a:r>
          </a:p>
          <a:p>
            <a:pPr eaLnBrk="1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b="1" i="1" dirty="0">
                <a:solidFill>
                  <a:srgbClr val="7030A0"/>
                </a:solidFill>
                <a:ea typeface="ＭＳ Ｐゴシック" charset="-128"/>
              </a:rPr>
              <a:t>-- If we see planet transiting its star </a:t>
            </a:r>
            <a:r>
              <a:rPr lang="en-GB" altLang="en-US" sz="2400" b="1" i="1" dirty="0">
                <a:solidFill>
                  <a:srgbClr val="7030A0"/>
                </a:solidFill>
                <a:ea typeface="ＭＳ Ｐゴシック" charset="-128"/>
                <a:sym typeface="Wingdings" pitchFamily="2" charset="2"/>
              </a:rPr>
              <a:t></a:t>
            </a:r>
            <a:r>
              <a:rPr lang="en-GB" altLang="en-US" sz="2400" b="1" i="1" dirty="0">
                <a:solidFill>
                  <a:srgbClr val="7030A0"/>
                </a:solidFill>
                <a:ea typeface="ＭＳ Ｐゴシック" charset="-128"/>
              </a:rPr>
              <a:t> MUST be “edge-on” (inclination i~0 </a:t>
            </a:r>
            <a:r>
              <a:rPr lang="en-GB" altLang="en-US" sz="2400" b="1" i="1" dirty="0" err="1">
                <a:solidFill>
                  <a:srgbClr val="7030A0"/>
                </a:solidFill>
                <a:ea typeface="ＭＳ Ｐゴシック" charset="-128"/>
              </a:rPr>
              <a:t>deg</a:t>
            </a:r>
            <a:r>
              <a:rPr lang="en-GB" altLang="en-US" sz="2400" b="1" i="1" dirty="0">
                <a:solidFill>
                  <a:srgbClr val="7030A0"/>
                </a:solidFill>
                <a:ea typeface="ＭＳ Ｐゴシック" charset="-128"/>
              </a:rPr>
              <a:t>)!   </a:t>
            </a:r>
            <a:r>
              <a:rPr lang="en-GB" altLang="en-US" sz="2400" b="1" i="1" dirty="0">
                <a:solidFill>
                  <a:srgbClr val="7030A0"/>
                </a:solidFill>
                <a:ea typeface="ＭＳ Ｐゴシック" charset="-128"/>
                <a:sym typeface="Wingdings" charset="2"/>
              </a:rPr>
              <a:t></a:t>
            </a:r>
            <a:r>
              <a:rPr lang="en-GB" altLang="en-US" sz="2400" b="1" i="1" dirty="0">
                <a:solidFill>
                  <a:srgbClr val="7030A0"/>
                </a:solidFill>
                <a:ea typeface="ＭＳ Ｐゴシック" charset="-128"/>
              </a:rPr>
              <a:t> Doppler gives true velocity, not projection </a:t>
            </a:r>
            <a:r>
              <a:rPr lang="en-GB" altLang="en-US" sz="2400" b="1" i="1" dirty="0">
                <a:solidFill>
                  <a:srgbClr val="7030A0"/>
                </a:solidFill>
                <a:ea typeface="ＭＳ Ｐゴシック" charset="-128"/>
                <a:sym typeface="Wingdings" charset="2"/>
              </a:rPr>
              <a:t> </a:t>
            </a:r>
            <a:r>
              <a:rPr lang="en-GB" altLang="en-US" sz="2400" b="1" i="1" dirty="0">
                <a:solidFill>
                  <a:srgbClr val="7030A0"/>
                </a:solidFill>
                <a:ea typeface="ＭＳ Ｐゴシック" charset="-128"/>
              </a:rPr>
              <a:t>get </a:t>
            </a:r>
            <a:r>
              <a:rPr lang="en-GB" altLang="en-US" sz="2400" b="1" i="1" u="sng" dirty="0">
                <a:solidFill>
                  <a:srgbClr val="7030A0"/>
                </a:solidFill>
                <a:ea typeface="ＭＳ Ｐゴシック" charset="-128"/>
              </a:rPr>
              <a:t>accurate mass</a:t>
            </a:r>
          </a:p>
          <a:p>
            <a:pPr eaLnBrk="1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b="1" i="1" dirty="0">
                <a:solidFill>
                  <a:schemeClr val="tx1"/>
                </a:solidFill>
                <a:ea typeface="ＭＳ Ｐゴシック" charset="-128"/>
              </a:rPr>
              <a:t>-- Useful: distance-independent + Gives planet PERIOD+SIZE.</a:t>
            </a:r>
          </a:p>
          <a:p>
            <a:pPr eaLnBrk="1" hangingPunct="1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2400" b="1" i="1" dirty="0">
                <a:solidFill>
                  <a:srgbClr val="CC0000"/>
                </a:solidFill>
                <a:ea typeface="ＭＳ Ｐゴシック" charset="-128"/>
              </a:rPr>
              <a:t>-- Limitations: easiest to </a:t>
            </a:r>
            <a:r>
              <a:rPr lang="en-GB" altLang="en-US" sz="2400" b="1" i="1" dirty="0" err="1">
                <a:solidFill>
                  <a:srgbClr val="CC0000"/>
                </a:solidFill>
                <a:ea typeface="ＭＳ Ｐゴシック" charset="-128"/>
              </a:rPr>
              <a:t>meature</a:t>
            </a:r>
            <a:r>
              <a:rPr lang="en-GB" altLang="en-US" sz="2400" b="1" i="1" dirty="0">
                <a:solidFill>
                  <a:srgbClr val="CC0000"/>
                </a:solidFill>
                <a:ea typeface="ＭＳ Ｐゴシック" charset="-128"/>
              </a:rPr>
              <a:t> with a </a:t>
            </a:r>
            <a:r>
              <a:rPr lang="en-GB" altLang="en-US" sz="2400" b="1" i="1" u="sng" dirty="0">
                <a:solidFill>
                  <a:srgbClr val="7030A0"/>
                </a:solidFill>
                <a:ea typeface="ＭＳ Ｐゴシック" charset="-128"/>
              </a:rPr>
              <a:t>large, close-in</a:t>
            </a:r>
            <a:r>
              <a:rPr lang="en-GB" altLang="en-US" sz="2400" b="1" i="1" dirty="0">
                <a:solidFill>
                  <a:srgbClr val="CC0000"/>
                </a:solidFill>
                <a:ea typeface="ＭＳ Ｐゴシック" charset="-128"/>
              </a:rPr>
              <a:t> planet relative to star, </a:t>
            </a:r>
            <a:r>
              <a:rPr lang="en-GB" altLang="en-US" sz="2400" b="1" i="1" u="sng" dirty="0">
                <a:solidFill>
                  <a:srgbClr val="CC0000"/>
                </a:solidFill>
                <a:ea typeface="ＭＳ Ｐゴシック" charset="-128"/>
              </a:rPr>
              <a:t>perfect alignment</a:t>
            </a:r>
          </a:p>
        </p:txBody>
      </p:sp>
      <p:pic>
        <p:nvPicPr>
          <p:cNvPr id="80901" name="Picture 9" descr="ch09_transitmethod_exoplanet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733" y="2446867"/>
            <a:ext cx="2980267" cy="186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E8468B-0D0E-214D-9E18-5A6EF4596706}"/>
              </a:ext>
            </a:extLst>
          </p:cNvPr>
          <p:cNvSpPr txBox="1"/>
          <p:nvPr/>
        </p:nvSpPr>
        <p:spPr>
          <a:xfrm>
            <a:off x="5181600" y="6496149"/>
            <a:ext cx="3868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© Gerard </a:t>
            </a:r>
            <a:r>
              <a:rPr lang="en-US" dirty="0" err="1">
                <a:solidFill>
                  <a:schemeClr val="dk1"/>
                </a:solidFill>
              </a:rPr>
              <a:t>Williger</a:t>
            </a:r>
            <a:r>
              <a:rPr lang="en-US" dirty="0">
                <a:solidFill>
                  <a:schemeClr val="dk1"/>
                </a:solidFill>
              </a:rPr>
              <a:t> 2023, U Louisville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0525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112649"/>
            <a:ext cx="7467600" cy="574535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chemeClr val="tx1"/>
                </a:solidFill>
              </a:rPr>
              <a:t>Jupiter</a:t>
            </a:r>
            <a:r>
              <a:rPr lang="en-US" dirty="0">
                <a:solidFill>
                  <a:schemeClr val="tx1"/>
                </a:solidFill>
              </a:rPr>
              <a:t> is 1/10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= 0.1x size of Sun, covers (1/10)</a:t>
            </a:r>
            <a:r>
              <a:rPr lang="en-US" b="1" baseline="30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 = 0.01 of Sun’s disk viewed by aliens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 reduces Sun’s light by 1% during transit</a:t>
            </a:r>
            <a:endParaRPr lang="en-US" dirty="0">
              <a:solidFill>
                <a:schemeClr val="tx1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rgbClr val="0070C0"/>
                </a:solidFill>
              </a:rPr>
              <a:t>Earth (or Venus)</a:t>
            </a:r>
            <a:r>
              <a:rPr lang="en-US" dirty="0">
                <a:solidFill>
                  <a:schemeClr val="tx1"/>
                </a:solidFill>
              </a:rPr>
              <a:t> is 0.01x size of Sun, covers 0.0001 of Sun’s disk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 reduces Sun’s light by 0.01% during transit viewed by aliens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i="1" u="sng" dirty="0">
                <a:solidFill>
                  <a:srgbClr val="C00000"/>
                </a:solidFill>
                <a:sym typeface="Wingdings" pitchFamily="2" charset="2"/>
              </a:rPr>
              <a:t>Requires high accuracy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i="1" u="sng" dirty="0">
                <a:solidFill>
                  <a:srgbClr val="7030A0"/>
                </a:solidFill>
                <a:sym typeface="Wingdings" pitchFamily="2" charset="2"/>
              </a:rPr>
              <a:t>Difficult from ground due to “seeing” (twinkling)</a:t>
            </a:r>
            <a:endParaRPr lang="en-US" b="1" i="1" u="sng" dirty="0">
              <a:solidFill>
                <a:srgbClr val="7030A0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038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Transits: Precision Measurements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6225D-BBA5-7540-88B9-6A08F8AB6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467" y="3393506"/>
            <a:ext cx="1778000" cy="1668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34F766-00AA-3D4A-9216-738B762DD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467" y="1418637"/>
            <a:ext cx="1778000" cy="166888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D1EFE24-DE4A-314B-A321-DF70799E65EB}"/>
              </a:ext>
            </a:extLst>
          </p:cNvPr>
          <p:cNvSpPr/>
          <p:nvPr/>
        </p:nvSpPr>
        <p:spPr>
          <a:xfrm>
            <a:off x="8280400" y="2535594"/>
            <a:ext cx="254000" cy="2459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51426-C7BD-C64C-B62F-C9EE368D8E65}"/>
              </a:ext>
            </a:extLst>
          </p:cNvPr>
          <p:cNvSpPr txBox="1"/>
          <p:nvPr/>
        </p:nvSpPr>
        <p:spPr>
          <a:xfrm>
            <a:off x="7247467" y="5062387"/>
            <a:ext cx="1778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2004 Venus transit, </a:t>
            </a:r>
            <a:r>
              <a:rPr lang="en-US" i="1" dirty="0" err="1">
                <a:solidFill>
                  <a:srgbClr val="0070C0"/>
                </a:solidFill>
              </a:rPr>
              <a:t>Degania</a:t>
            </a:r>
            <a:r>
              <a:rPr lang="en-US" i="1" dirty="0">
                <a:solidFill>
                  <a:srgbClr val="0070C0"/>
                </a:solidFill>
              </a:rPr>
              <a:t> A, Israel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D012F-033B-5345-856C-73081B8AB1AC}"/>
              </a:ext>
            </a:extLst>
          </p:cNvPr>
          <p:cNvSpPr txBox="1"/>
          <p:nvPr/>
        </p:nvSpPr>
        <p:spPr>
          <a:xfrm>
            <a:off x="7247467" y="3087518"/>
            <a:ext cx="1778000" cy="305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Simulated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E6A829-5CB7-1149-8C83-694FF3653EE5}"/>
              </a:ext>
            </a:extLst>
          </p:cNvPr>
          <p:cNvSpPr txBox="1"/>
          <p:nvPr/>
        </p:nvSpPr>
        <p:spPr>
          <a:xfrm>
            <a:off x="5943600" y="5676789"/>
            <a:ext cx="3081867" cy="1077218"/>
          </a:xfrm>
          <a:prstGeom prst="rect">
            <a:avLst/>
          </a:prstGeom>
          <a:solidFill>
            <a:srgbClr val="ECF9EA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Need to separate out faint companion stars (&gt;80% of candidates) – which can also make transits/eclipses</a:t>
            </a:r>
          </a:p>
        </p:txBody>
      </p:sp>
    </p:spTree>
    <p:extLst>
      <p:ext uri="{BB962C8B-B14F-4D97-AF65-F5344CB8AC3E}">
        <p14:creationId xmlns:p14="http://schemas.microsoft.com/office/powerpoint/2010/main" val="2375162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6129867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Transits permit us to </a:t>
            </a:r>
            <a:r>
              <a:rPr lang="en-US" b="1" u="sng" dirty="0">
                <a:solidFill>
                  <a:srgbClr val="0070C0"/>
                </a:solidFill>
              </a:rPr>
              <a:t>monitor MANY stars at once</a:t>
            </a:r>
            <a:r>
              <a:rPr lang="en-US" b="1" dirty="0">
                <a:solidFill>
                  <a:srgbClr val="0070C0"/>
                </a:solidFill>
              </a:rPr>
              <a:t>!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1) Detect which stars have planets in front in “edge-on” orbits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2) Measure the planet/star size ratio and orbital period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THEN follow up with spectroscopy for radial velocities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rgbClr val="7030A0"/>
                </a:solidFill>
                <a:sym typeface="Wingdings" pitchFamily="2" charset="2"/>
              </a:rPr>
              <a:t>With star mass yields planet</a:t>
            </a:r>
            <a:r>
              <a:rPr lang="en-US" b="1" dirty="0">
                <a:solidFill>
                  <a:srgbClr val="0070C0"/>
                </a:solidFill>
                <a:sym typeface="Wingdings" pitchFamily="2" charset="2"/>
              </a:rPr>
              <a:t>:  </a:t>
            </a:r>
            <a:r>
              <a:rPr lang="en-US" b="1" u="sng" dirty="0">
                <a:solidFill>
                  <a:srgbClr val="0070C0"/>
                </a:solidFill>
                <a:sym typeface="Wingdings" pitchFamily="2" charset="2"/>
              </a:rPr>
              <a:t>size</a:t>
            </a:r>
            <a:r>
              <a:rPr lang="en-US" b="1" dirty="0">
                <a:solidFill>
                  <a:srgbClr val="0070C0"/>
                </a:solidFill>
                <a:sym typeface="Wingdings" pitchFamily="2" charset="2"/>
              </a:rPr>
              <a:t>, </a:t>
            </a:r>
            <a:r>
              <a:rPr lang="en-US" b="1" u="sng" dirty="0">
                <a:solidFill>
                  <a:srgbClr val="7030A0"/>
                </a:solidFill>
                <a:sym typeface="Wingdings" pitchFamily="2" charset="2"/>
              </a:rPr>
              <a:t>mass</a:t>
            </a:r>
            <a:r>
              <a:rPr lang="en-US" b="1" dirty="0">
                <a:solidFill>
                  <a:srgbClr val="0070C0"/>
                </a:solidFill>
                <a:sym typeface="Wingdings" pitchFamily="2" charset="2"/>
              </a:rPr>
              <a:t>, density / </a:t>
            </a:r>
            <a:r>
              <a:rPr lang="en-US" b="1" u="sng" dirty="0">
                <a:solidFill>
                  <a:schemeClr val="tx1"/>
                </a:solidFill>
                <a:sym typeface="Wingdings" pitchFamily="2" charset="2"/>
              </a:rPr>
              <a:t>composition</a:t>
            </a:r>
            <a:r>
              <a:rPr lang="en-US" b="1" dirty="0">
                <a:solidFill>
                  <a:srgbClr val="0070C0"/>
                </a:solidFill>
                <a:sym typeface="Wingdings" pitchFamily="2" charset="2"/>
              </a:rPr>
              <a:t>, </a:t>
            </a:r>
            <a:r>
              <a:rPr lang="en-US" b="1" u="sng" dirty="0">
                <a:solidFill>
                  <a:srgbClr val="C00000"/>
                </a:solidFill>
                <a:sym typeface="Wingdings" pitchFamily="2" charset="2"/>
              </a:rPr>
              <a:t>temperature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Multiplexing + Key Measures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FB27D-9955-F047-B789-1947A0537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810" y="1402214"/>
            <a:ext cx="2926123" cy="2831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0BAB41-0BFA-944C-8F79-3C5FBD8F5733}"/>
              </a:ext>
            </a:extLst>
          </p:cNvPr>
          <p:cNvSpPr txBox="1"/>
          <p:nvPr/>
        </p:nvSpPr>
        <p:spPr>
          <a:xfrm>
            <a:off x="6527800" y="4419600"/>
            <a:ext cx="2252133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NASA Transiting Exoplanet Survey Satellite (TESS, launched 2018) field of view for transit studies.  </a:t>
            </a:r>
            <a:r>
              <a:rPr lang="en-US" i="1" dirty="0">
                <a:solidFill>
                  <a:schemeClr val="tx1"/>
                </a:solidFill>
              </a:rPr>
              <a:t>Image provided by J. </a:t>
            </a:r>
            <a:r>
              <a:rPr lang="en-US" i="1" dirty="0" err="1">
                <a:solidFill>
                  <a:schemeClr val="tx1"/>
                </a:solidFill>
              </a:rPr>
              <a:t>Kielkopf</a:t>
            </a:r>
            <a:r>
              <a:rPr lang="en-US" i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7043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67729" y="4739103"/>
            <a:ext cx="9076271" cy="211203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Observations from ground: </a:t>
            </a:r>
            <a:r>
              <a:rPr lang="en-US" sz="2400" u="sng" dirty="0">
                <a:solidFill>
                  <a:schemeClr val="tx1"/>
                </a:solidFill>
              </a:rPr>
              <a:t>Wide Angle Search for Planets</a:t>
            </a:r>
            <a:r>
              <a:rPr lang="en-US" sz="2400" dirty="0">
                <a:solidFill>
                  <a:schemeClr val="tx1"/>
                </a:solidFill>
              </a:rPr>
              <a:t> (</a:t>
            </a:r>
            <a:r>
              <a:rPr lang="en-US" sz="24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WASP</a:t>
            </a:r>
            <a:r>
              <a:rPr lang="en-US" sz="2400" dirty="0">
                <a:solidFill>
                  <a:schemeClr val="tx1"/>
                </a:solidFill>
              </a:rPr>
              <a:t>), first transit observed 2000, still operating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chemeClr val="tx1"/>
                </a:solidFill>
              </a:rPr>
              <a:t>Robotic telescope, 8x20cm lenses, Canary Islands, South Africa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u="sng" dirty="0">
                <a:solidFill>
                  <a:schemeClr val="tx1"/>
                </a:solidFill>
              </a:rPr>
              <a:t>Hungarian Automated Telescope network</a:t>
            </a:r>
            <a:r>
              <a:rPr lang="en-US" sz="2400" dirty="0">
                <a:solidFill>
                  <a:schemeClr val="tx1"/>
                </a:solidFill>
              </a:rPr>
              <a:t> (</a:t>
            </a:r>
            <a:r>
              <a:rPr lang="en-US" sz="240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HATnet</a:t>
            </a:r>
            <a:r>
              <a:rPr lang="en-US" sz="24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sz="2400" dirty="0">
              <a:solidFill>
                <a:schemeClr val="tx1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chemeClr val="tx1"/>
                </a:solidFill>
              </a:rPr>
              <a:t>6 Robotic telescopes, 11-18cm aperture, 1M measurements/night, world-wide, operating since 2001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16932" y="8845"/>
            <a:ext cx="9127067" cy="12394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Transits - Ground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3388C-65FB-EF48-B995-7F53418D8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" y="1159091"/>
            <a:ext cx="5029200" cy="2615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490B6B-E8BD-524E-BA76-82F6341519EC}"/>
              </a:ext>
            </a:extLst>
          </p:cNvPr>
          <p:cNvSpPr txBox="1"/>
          <p:nvPr/>
        </p:nvSpPr>
        <p:spPr>
          <a:xfrm>
            <a:off x="2827865" y="1701233"/>
            <a:ext cx="284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 of 21 May 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4E3BF-A651-B34A-B9DF-F0BA5DF007CA}"/>
              </a:ext>
            </a:extLst>
          </p:cNvPr>
          <p:cNvSpPr txBox="1"/>
          <p:nvPr/>
        </p:nvSpPr>
        <p:spPr>
          <a:xfrm>
            <a:off x="643465" y="1741745"/>
            <a:ext cx="2082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60cm telescope, Chile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1E301B-E927-0747-A0CE-D8B056741ED5}"/>
              </a:ext>
            </a:extLst>
          </p:cNvPr>
          <p:cNvSpPr txBox="1"/>
          <p:nvPr/>
        </p:nvSpPr>
        <p:spPr>
          <a:xfrm>
            <a:off x="1684865" y="3014350"/>
            <a:ext cx="1134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4.3 hours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81151A-0F45-0349-B147-D11538695D05}"/>
              </a:ext>
            </a:extLst>
          </p:cNvPr>
          <p:cNvCxnSpPr/>
          <p:nvPr/>
        </p:nvCxnSpPr>
        <p:spPr>
          <a:xfrm>
            <a:off x="694266" y="3332010"/>
            <a:ext cx="4080934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BCCCB3-D8EB-E444-A965-5F0B0B2ABF37}"/>
              </a:ext>
            </a:extLst>
          </p:cNvPr>
          <p:cNvSpPr txBox="1"/>
          <p:nvPr/>
        </p:nvSpPr>
        <p:spPr>
          <a:xfrm>
            <a:off x="3445932" y="2795487"/>
            <a:ext cx="142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ESO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DD5441-5FFE-2C49-9FEF-E94D7C50E3D4}"/>
              </a:ext>
            </a:extLst>
          </p:cNvPr>
          <p:cNvSpPr txBox="1"/>
          <p:nvPr/>
        </p:nvSpPr>
        <p:spPr>
          <a:xfrm>
            <a:off x="3183459" y="1128301"/>
            <a:ext cx="4047067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1.2 Jupiter masses, P=19 hours, “hot Jupiter”</a:t>
            </a:r>
          </a:p>
          <a:p>
            <a:r>
              <a:rPr lang="en-US" b="1" i="1" dirty="0" err="1">
                <a:solidFill>
                  <a:srgbClr val="0070C0"/>
                </a:solidFill>
              </a:rPr>
              <a:t>Dist</a:t>
            </a:r>
            <a:r>
              <a:rPr lang="en-US" b="1" i="1" dirty="0">
                <a:solidFill>
                  <a:srgbClr val="0070C0"/>
                </a:solidFill>
              </a:rPr>
              <a:t> = 870 LY (267 pc), star = G8 (sun-like)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BA5ED-5C73-6245-8C42-35E584B08FF7}"/>
              </a:ext>
            </a:extLst>
          </p:cNvPr>
          <p:cNvSpPr txBox="1"/>
          <p:nvPr/>
        </p:nvSpPr>
        <p:spPr>
          <a:xfrm>
            <a:off x="143921" y="3793753"/>
            <a:ext cx="4978404" cy="369332"/>
          </a:xfrm>
          <a:prstGeom prst="rect">
            <a:avLst/>
          </a:prstGeom>
          <a:solidFill>
            <a:srgbClr val="D2D0F3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EXAMPLE PROGRAMS – </a:t>
            </a:r>
            <a:r>
              <a:rPr lang="en-US" sz="1800" b="1" i="1" dirty="0">
                <a:solidFill>
                  <a:srgbClr val="7030A0"/>
                </a:solidFill>
              </a:rPr>
              <a:t>there are many!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ED841C-B3E7-2D4B-B7B8-8329DD7B42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689" y="1726385"/>
            <a:ext cx="2918885" cy="19383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7CA811-72DA-684E-A1CA-F819290E0DD4}"/>
              </a:ext>
            </a:extLst>
          </p:cNvPr>
          <p:cNvSpPr txBox="1"/>
          <p:nvPr/>
        </p:nvSpPr>
        <p:spPr>
          <a:xfrm>
            <a:off x="5994401" y="3774275"/>
            <a:ext cx="3051174" cy="954107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Mt. Kent Obs., U. South Queensland, Australia, 70cm telescope, used for exoplanet transits with U. Louisville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15911-0508-3441-A9A6-60B2A8380A22}"/>
              </a:ext>
            </a:extLst>
          </p:cNvPr>
          <p:cNvSpPr txBox="1"/>
          <p:nvPr/>
        </p:nvSpPr>
        <p:spPr>
          <a:xfrm>
            <a:off x="101600" y="4153909"/>
            <a:ext cx="5317067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/>
              <a:t>Challenges from ground: (1) twinkling/seeing </a:t>
            </a:r>
            <a:r>
              <a:rPr lang="en-US" sz="1600" b="1" i="1" u="sng" dirty="0"/>
              <a:t>limit </a:t>
            </a:r>
            <a:r>
              <a:rPr lang="en-US" sz="1600" b="1" i="1" dirty="0"/>
              <a:t>light curve accuracy, (2) </a:t>
            </a:r>
            <a:r>
              <a:rPr lang="en-US" sz="1600" b="1" i="1" u="sng" dirty="0"/>
              <a:t>miss</a:t>
            </a:r>
            <a:r>
              <a:rPr lang="en-US" sz="1600" b="1" i="1" dirty="0"/>
              <a:t> daytime transits</a:t>
            </a:r>
          </a:p>
        </p:txBody>
      </p:sp>
    </p:spTree>
    <p:extLst>
      <p:ext uri="{BB962C8B-B14F-4D97-AF65-F5344CB8AC3E}">
        <p14:creationId xmlns:p14="http://schemas.microsoft.com/office/powerpoint/2010/main" val="1329767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02267"/>
            <a:ext cx="8365068" cy="565573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Advantages using satellite: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rgbClr val="0070C0"/>
                </a:solidFill>
              </a:rPr>
              <a:t>No twinkling </a:t>
            </a:r>
            <a:r>
              <a:rPr lang="en-US" dirty="0">
                <a:solidFill>
                  <a:schemeClr val="tx1"/>
                </a:solidFill>
              </a:rPr>
              <a:t>-- more accurate light curves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rgbClr val="0070C0"/>
                </a:solidFill>
              </a:rPr>
              <a:t>No day/night cycle </a:t>
            </a:r>
            <a:r>
              <a:rPr lang="en-US" dirty="0">
                <a:solidFill>
                  <a:schemeClr val="tx1"/>
                </a:solidFill>
              </a:rPr>
              <a:t>(lose half the time)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Remember: Solar system transits ~6-30 hours (Mercury – Jupiter)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1</a:t>
            </a:r>
            <a:r>
              <a:rPr lang="en-US" baseline="30000" dirty="0">
                <a:solidFill>
                  <a:schemeClr val="tx1"/>
                </a:solidFill>
              </a:rPr>
              <a:t>st</a:t>
            </a:r>
            <a:r>
              <a:rPr lang="en-US" dirty="0">
                <a:solidFill>
                  <a:schemeClr val="tx1"/>
                </a:solidFill>
              </a:rPr>
              <a:t> transit satellite: </a:t>
            </a:r>
            <a:r>
              <a:rPr lang="en-US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Convection, Rotation and planetary Transits</a:t>
            </a:r>
            <a:endParaRPr lang="en-US" dirty="0">
              <a:solidFill>
                <a:srgbClr val="00206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C00000"/>
                </a:solidFill>
              </a:rPr>
              <a:t>France + ESA, </a:t>
            </a:r>
            <a:r>
              <a:rPr lang="en-US" b="1" dirty="0">
                <a:solidFill>
                  <a:srgbClr val="C00000"/>
                </a:solidFill>
              </a:rPr>
              <a:t>2006-13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C00000"/>
                </a:solidFill>
              </a:rPr>
              <a:t>27cm (11”) mirror, 2.7x3 </a:t>
            </a:r>
            <a:r>
              <a:rPr lang="en-US" dirty="0" err="1">
                <a:solidFill>
                  <a:srgbClr val="C00000"/>
                </a:solidFill>
              </a:rPr>
              <a:t>deg</a:t>
            </a:r>
            <a:r>
              <a:rPr lang="en-US" dirty="0">
                <a:solidFill>
                  <a:srgbClr val="C00000"/>
                </a:solidFill>
              </a:rPr>
              <a:t> field of view (32 Full Moons)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C00000"/>
                </a:solidFill>
              </a:rPr>
              <a:t>12 “long” fields, 3-6 months each (5000-10000 stars), plus 13 “short” fields, 30 days each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rgbClr val="C00000"/>
                </a:solidFill>
              </a:rPr>
              <a:t>34 planets found, including 1</a:t>
            </a:r>
            <a:r>
              <a:rPr lang="en-US" b="1" baseline="30000" dirty="0">
                <a:solidFill>
                  <a:srgbClr val="C00000"/>
                </a:solidFill>
              </a:rPr>
              <a:t>st</a:t>
            </a:r>
            <a:r>
              <a:rPr lang="en-US" b="1" dirty="0">
                <a:solidFill>
                  <a:srgbClr val="C00000"/>
                </a:solidFill>
              </a:rPr>
              <a:t> rocky one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>
              <a:solidFill>
                <a:schemeClr val="tx1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9342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Transits from Space: </a:t>
            </a:r>
            <a:r>
              <a:rPr lang="en-US" sz="5400" dirty="0" err="1"/>
              <a:t>CoRoT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E9E8FC-6F51-AE46-8051-DAA1FB66E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760" y="1225040"/>
            <a:ext cx="1388240" cy="18509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D2BC4F-E7A5-A140-89E1-86314ECAE062}"/>
              </a:ext>
            </a:extLst>
          </p:cNvPr>
          <p:cNvSpPr txBox="1"/>
          <p:nvPr/>
        </p:nvSpPr>
        <p:spPr>
          <a:xfrm>
            <a:off x="7755761" y="3076026"/>
            <a:ext cx="1388240" cy="523220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b="1" i="1" dirty="0" err="1"/>
              <a:t>CoRoT</a:t>
            </a:r>
            <a:r>
              <a:rPr lang="en-US" b="1" i="1" dirty="0"/>
              <a:t>, ESA, source </a:t>
            </a:r>
            <a:r>
              <a:rPr lang="en-US" b="1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306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" y="1402213"/>
            <a:ext cx="5689600" cy="481633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chemeClr val="tx1"/>
                </a:solidFill>
              </a:rPr>
              <a:t>Anaximander</a:t>
            </a:r>
            <a:r>
              <a:rPr lang="en-US" dirty="0">
                <a:solidFill>
                  <a:schemeClr val="tx1"/>
                </a:solidFill>
              </a:rPr>
              <a:t>, and later </a:t>
            </a:r>
            <a:r>
              <a:rPr lang="en-US" u="sng" dirty="0">
                <a:solidFill>
                  <a:schemeClr val="tx1"/>
                </a:solidFill>
              </a:rPr>
              <a:t>Leucippus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u="sng" dirty="0">
                <a:solidFill>
                  <a:schemeClr val="tx1"/>
                </a:solidFill>
              </a:rPr>
              <a:t>Democritus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u="sng" dirty="0">
                <a:solidFill>
                  <a:schemeClr val="tx1"/>
                </a:solidFill>
              </a:rPr>
              <a:t>Epicurus</a:t>
            </a:r>
            <a:r>
              <a:rPr lang="en-US" dirty="0">
                <a:solidFill>
                  <a:schemeClr val="tx1"/>
                </a:solidFill>
              </a:rPr>
              <a:t> (spanning 6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–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cent. BC) all </a:t>
            </a:r>
            <a:r>
              <a:rPr lang="en-US" i="1" dirty="0">
                <a:solidFill>
                  <a:srgbClr val="0070C0"/>
                </a:solidFill>
              </a:rPr>
              <a:t>“speculated on the plurality of worlds … that worlds appeared and disappeared for a while, and that some were born when others perished.”</a:t>
            </a:r>
            <a:r>
              <a:rPr lang="en-US" i="1" dirty="0">
                <a:solidFill>
                  <a:schemeClr val="tx1"/>
                </a:solidFill>
              </a:rPr>
              <a:t>  </a:t>
            </a:r>
            <a:r>
              <a:rPr lang="en-US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tx1"/>
                </a:solidFill>
              </a:rPr>
              <a:t>-Wikipedia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Ancient Ideas of Exoplanets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88E1C-A026-3947-BA16-0BD57A354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133" y="1402214"/>
            <a:ext cx="2794000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095ECF-E50D-3F4F-B017-A458AD582CA5}"/>
              </a:ext>
            </a:extLst>
          </p:cNvPr>
          <p:cNvSpPr txBox="1"/>
          <p:nvPr/>
        </p:nvSpPr>
        <p:spPr>
          <a:xfrm>
            <a:off x="6045200" y="4402667"/>
            <a:ext cx="2726267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Roman mosaic from </a:t>
            </a:r>
            <a:r>
              <a:rPr lang="en-US" sz="1600" b="1" i="1" dirty="0" err="1">
                <a:solidFill>
                  <a:srgbClr val="7030A0"/>
                </a:solidFill>
              </a:rPr>
              <a:t>Johanisstraße</a:t>
            </a:r>
            <a:r>
              <a:rPr lang="en-US" sz="1600" b="1" i="1" dirty="0">
                <a:solidFill>
                  <a:srgbClr val="7030A0"/>
                </a:solidFill>
              </a:rPr>
              <a:t>, </a:t>
            </a:r>
            <a:r>
              <a:rPr lang="en-US" sz="1600" b="1" i="1" dirty="0" err="1">
                <a:solidFill>
                  <a:srgbClr val="7030A0"/>
                </a:solidFill>
              </a:rPr>
              <a:t>Trier,Germany</a:t>
            </a:r>
            <a:r>
              <a:rPr lang="en-US" sz="1600" b="1" i="1" dirty="0">
                <a:solidFill>
                  <a:srgbClr val="7030A0"/>
                </a:solidFill>
              </a:rPr>
              <a:t>,  Anaximander holding a sundial, dated to early 3rd cent. AD.  Public domain, </a:t>
            </a:r>
            <a:r>
              <a:rPr lang="en-US" sz="1600" b="1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18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-72418" y="1352018"/>
            <a:ext cx="4555067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NASA, </a:t>
            </a:r>
            <a:r>
              <a:rPr lang="en-US" b="1" dirty="0">
                <a:solidFill>
                  <a:schemeClr val="tx1"/>
                </a:solidFill>
              </a:rPr>
              <a:t>2009-18</a:t>
            </a:r>
            <a:r>
              <a:rPr lang="en-US" dirty="0">
                <a:solidFill>
                  <a:schemeClr val="tx1"/>
                </a:solidFill>
              </a:rPr>
              <a:t>, 0.95m (1 yard) mirror free aperture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115 deg2 field of view (460 Full Moons), “2 scoops of Big Dipper”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95 </a:t>
            </a:r>
            <a:r>
              <a:rPr lang="en-US" dirty="0" err="1">
                <a:solidFill>
                  <a:schemeClr val="tx1"/>
                </a:solidFill>
              </a:rPr>
              <a:t>Megapix</a:t>
            </a:r>
            <a:r>
              <a:rPr lang="en-US" dirty="0">
                <a:solidFill>
                  <a:schemeClr val="tx1"/>
                </a:solidFill>
              </a:rPr>
              <a:t> camera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C00000"/>
                </a:solidFill>
              </a:rPr>
              <a:t>5011 candidates, </a:t>
            </a:r>
            <a:r>
              <a:rPr lang="en-US" b="1" u="sng" dirty="0">
                <a:solidFill>
                  <a:srgbClr val="C00000"/>
                </a:solidFill>
              </a:rPr>
              <a:t>2662 confirmed exoplanets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</a:rPr>
              <a:t>Revolutionized exoplanet research!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Satellite: Kepler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C3A50-79FB-FD40-8340-A21B7F10E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297" y="1402214"/>
            <a:ext cx="4037703" cy="22045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D58688-4602-9F41-BF79-9849778169C1}"/>
              </a:ext>
            </a:extLst>
          </p:cNvPr>
          <p:cNvSpPr txBox="1"/>
          <p:nvPr/>
        </p:nvSpPr>
        <p:spPr>
          <a:xfrm>
            <a:off x="6024481" y="3653743"/>
            <a:ext cx="2137386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/>
              <a:t>Image source </a:t>
            </a:r>
            <a:r>
              <a:rPr lang="en-US" sz="1600" b="1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B4658-1D86-4448-8033-C4F5F4141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591" y="4084734"/>
            <a:ext cx="4453467" cy="2407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33865-F7AC-114C-940A-B0D3D90F7833}"/>
              </a:ext>
            </a:extLst>
          </p:cNvPr>
          <p:cNvSpPr txBox="1"/>
          <p:nvPr/>
        </p:nvSpPr>
        <p:spPr>
          <a:xfrm>
            <a:off x="4893733" y="6485467"/>
            <a:ext cx="326813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Kepler’s 1</a:t>
            </a:r>
            <a:r>
              <a:rPr lang="en-US" b="1" i="1" baseline="30000" dirty="0"/>
              <a:t>st</a:t>
            </a:r>
            <a:r>
              <a:rPr lang="en-US" b="1" i="1" dirty="0"/>
              <a:t> 5 planets.  Source </a:t>
            </a:r>
            <a:r>
              <a:rPr lang="en-US" b="1" i="1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034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809724"/>
            <a:ext cx="6163733" cy="60482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NASA, </a:t>
            </a:r>
            <a:r>
              <a:rPr lang="en-US" b="1" dirty="0">
                <a:solidFill>
                  <a:schemeClr val="tx1"/>
                </a:solidFill>
              </a:rPr>
              <a:t>launched 2018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Transiting Exoplanet Survey Satellite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Images 5% of sky at a time, 8000 Full Moons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Wide field survey of bright stars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Will cover 85% of sky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4 x 10cm telescopes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Trivia:  featured in movie </a:t>
            </a:r>
            <a:r>
              <a:rPr lang="en-US" i="1" dirty="0">
                <a:solidFill>
                  <a:schemeClr val="tx1"/>
                </a:solidFill>
              </a:rPr>
              <a:t>Clara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IMDB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rgbClr val="C00000"/>
                </a:solidFill>
              </a:rPr>
              <a:t>As of 15 Nov 2023, 6977 candidates, 402 confirmed exoplanets </a:t>
            </a: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n-US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>
                <a:solidFill>
                  <a:srgbClr val="0070C0"/>
                </a:solidFill>
              </a:rPr>
              <a:t>Finding targets for James Webb Space Telescope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7461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Satellite: TESS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5520267" y="6519486"/>
            <a:ext cx="38100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629E18-38BE-7141-8E84-EC37ECC97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00" y="745032"/>
            <a:ext cx="2794000" cy="1866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2EF98-DD32-5141-B50F-4CF85EC16E7E}"/>
              </a:ext>
            </a:extLst>
          </p:cNvPr>
          <p:cNvSpPr txBox="1"/>
          <p:nvPr/>
        </p:nvSpPr>
        <p:spPr>
          <a:xfrm>
            <a:off x="6350000" y="2668325"/>
            <a:ext cx="2489200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/>
              <a:t>TESS, pre-launch, image </a:t>
            </a:r>
            <a:r>
              <a:rPr lang="en-US" sz="1600" b="1" i="1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1" dirty="0">
                <a:solidFill>
                  <a:srgbClr val="0070C0"/>
                </a:solidFill>
              </a:rPr>
              <a:t>, 1.7’ intro </a:t>
            </a:r>
            <a:r>
              <a:rPr lang="en-US" sz="1600" b="1" i="1" dirty="0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600" b="1" i="1" dirty="0">
                <a:solidFill>
                  <a:srgbClr val="00B0F0"/>
                </a:solidFill>
              </a:rPr>
              <a:t>, +1.6’ smallest planet 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67E49-7B41-B44E-B8F1-07B38134CB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2933" y="3698375"/>
            <a:ext cx="2861734" cy="25327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8FB58F-9526-D84C-A05C-DFB70DFEE681}"/>
              </a:ext>
            </a:extLst>
          </p:cNvPr>
          <p:cNvSpPr txBox="1"/>
          <p:nvPr/>
        </p:nvSpPr>
        <p:spPr>
          <a:xfrm>
            <a:off x="6163733" y="6211709"/>
            <a:ext cx="2523067" cy="307777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Image credit:  </a:t>
            </a:r>
            <a:r>
              <a:rPr lang="en-US" b="1" i="1" dirty="0">
                <a:solidFill>
                  <a:srgbClr val="7030A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TESS/MIT</a:t>
            </a:r>
            <a:endParaRPr lang="en-US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175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7247467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u="sng" dirty="0" err="1">
                <a:solidFill>
                  <a:srgbClr val="0070C0"/>
                </a:solidFill>
              </a:rPr>
              <a:t>CoRoT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Convection, Rotation and Planetary Transits – France + ESA, 2006-13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Discovered 34 exoplanets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u="sng" dirty="0">
                <a:solidFill>
                  <a:srgbClr val="0070C0"/>
                </a:solidFill>
              </a:rPr>
              <a:t>CHEOPS</a:t>
            </a:r>
            <a:r>
              <a:rPr lang="en-US" sz="2800" dirty="0">
                <a:solidFill>
                  <a:schemeClr val="tx1"/>
                </a:solidFill>
              </a:rPr>
              <a:t> – </a:t>
            </a:r>
            <a:r>
              <a:rPr lang="en-US" sz="2800" i="1" dirty="0" err="1">
                <a:solidFill>
                  <a:schemeClr val="tx1"/>
                </a:solidFill>
              </a:rPr>
              <a:t>CHaracterising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en-US" sz="2800" i="1" dirty="0" err="1">
                <a:solidFill>
                  <a:schemeClr val="tx1"/>
                </a:solidFill>
              </a:rPr>
              <a:t>ExOPlanets</a:t>
            </a:r>
            <a:r>
              <a:rPr lang="en-US" sz="2800" i="1" dirty="0">
                <a:solidFill>
                  <a:schemeClr val="tx1"/>
                </a:solidFill>
              </a:rPr>
              <a:t> Satellite</a:t>
            </a:r>
            <a:r>
              <a:rPr lang="en-US" sz="2800" dirty="0">
                <a:solidFill>
                  <a:schemeClr val="tx1"/>
                </a:solidFill>
              </a:rPr>
              <a:t>, Swiss + ESA, launched 2019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Follow-up to known exoplanets to measure sizes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Goal:  500 stars with planetary systems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dirty="0">
                <a:solidFill>
                  <a:srgbClr val="C00000"/>
                </a:solidFill>
              </a:rPr>
              <a:t>Future: PLATO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PLAnetary</a:t>
            </a:r>
            <a:r>
              <a:rPr lang="en-US" sz="2800" dirty="0">
                <a:solidFill>
                  <a:schemeClr val="tx1"/>
                </a:solidFill>
              </a:rPr>
              <a:t> Transits and Oscillations of stars, ESA, 2026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Search 1M stars, look for Earth-type planets around sun-like stars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7318375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More Satellites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F7EAF-55B1-1945-8BD0-DDB558409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725" y="3837361"/>
            <a:ext cx="2087033" cy="2087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E520F9-D11F-6142-90F5-FC6E8ED9FA58}"/>
              </a:ext>
            </a:extLst>
          </p:cNvPr>
          <p:cNvSpPr txBox="1"/>
          <p:nvPr/>
        </p:nvSpPr>
        <p:spPr>
          <a:xfrm>
            <a:off x="7219949" y="6076190"/>
            <a:ext cx="1761067" cy="307777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CHEOPS, ESA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0EA4F-0003-CF4E-939D-CE635379A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746" y="275154"/>
            <a:ext cx="1591733" cy="21223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4C74C6-6CB6-2D4A-9347-BF921169BC49}"/>
              </a:ext>
            </a:extLst>
          </p:cNvPr>
          <p:cNvSpPr/>
          <p:nvPr/>
        </p:nvSpPr>
        <p:spPr>
          <a:xfrm>
            <a:off x="7332135" y="2480592"/>
            <a:ext cx="1648882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b="1" i="1" dirty="0" err="1"/>
              <a:t>CoRoT</a:t>
            </a:r>
            <a:r>
              <a:rPr lang="en-US" b="1" i="1" dirty="0"/>
              <a:t>, ESA, source </a:t>
            </a:r>
            <a:r>
              <a:rPr lang="en-US" b="1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631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117600"/>
            <a:ext cx="9144000" cy="321733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>
                <a:solidFill>
                  <a:schemeClr val="tx1"/>
                </a:solidFill>
              </a:rPr>
              <a:t>Computers identify </a:t>
            </a:r>
            <a:r>
              <a:rPr lang="en-US" sz="2800" i="1" u="sng" dirty="0">
                <a:solidFill>
                  <a:srgbClr val="C00000"/>
                </a:solidFill>
              </a:rPr>
              <a:t>most</a:t>
            </a:r>
            <a:r>
              <a:rPr lang="en-US" sz="2800" dirty="0">
                <a:solidFill>
                  <a:schemeClr val="tx1"/>
                </a:solidFill>
              </a:rPr>
              <a:t> exoplanet light curves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Need human touch to find rest! 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NASA Exoplanet Citizen Science </a:t>
            </a:r>
            <a:r>
              <a:rPr lang="en-US" sz="2800" dirty="0">
                <a:solidFill>
                  <a:schemeClr val="tx1"/>
                </a:solidFill>
              </a:rPr>
              <a:t>(“crowdsourcing” clearinghouse)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Some projects “done” ; Active: </a:t>
            </a:r>
            <a:r>
              <a:rPr lang="en-US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Exoplanet_Watch</a:t>
            </a:r>
            <a:endParaRPr lang="en-US" sz="2400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Next Generation Transit Survey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(NGTS)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8 x 20cm (8”) Robotic telescopes, hosted by European Southern Obs. (Chile) ; </a:t>
            </a:r>
            <a:r>
              <a:rPr lang="en-US" sz="2400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Zooniverse LINK</a:t>
            </a:r>
            <a:endParaRPr lang="en-US" sz="2400" dirty="0">
              <a:solidFill>
                <a:srgbClr val="0070C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087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Citizen Science!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E6D381-0203-C04E-B775-B9ED1AB12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465" y="4334933"/>
            <a:ext cx="5063067" cy="2427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F50435-EAD5-3F4D-9E89-3BC55569502C}"/>
              </a:ext>
            </a:extLst>
          </p:cNvPr>
          <p:cNvSpPr txBox="1"/>
          <p:nvPr/>
        </p:nvSpPr>
        <p:spPr>
          <a:xfrm>
            <a:off x="643467" y="5628658"/>
            <a:ext cx="150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rgbClr val="7030A0"/>
                </a:solidFill>
              </a:rPr>
              <a:t>Zooniverse</a:t>
            </a:r>
            <a:r>
              <a:rPr lang="en-US" b="1" i="1" dirty="0">
                <a:solidFill>
                  <a:srgbClr val="7030A0"/>
                </a:solidFill>
              </a:rPr>
              <a:t> tutorial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94692-A7EA-0F49-8C97-3D727F642E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5658" y="4654434"/>
            <a:ext cx="2791941" cy="2108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4DE02F-6FAD-0443-99C4-E9DE64F3DB0E}"/>
              </a:ext>
            </a:extLst>
          </p:cNvPr>
          <p:cNvSpPr txBox="1"/>
          <p:nvPr/>
        </p:nvSpPr>
        <p:spPr>
          <a:xfrm>
            <a:off x="762000" y="4494683"/>
            <a:ext cx="245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Usually one sees “noise” (no transit)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82042-4316-0447-A424-E490A29D0028}"/>
              </a:ext>
            </a:extLst>
          </p:cNvPr>
          <p:cNvSpPr txBox="1"/>
          <p:nvPr/>
        </p:nvSpPr>
        <p:spPr>
          <a:xfrm>
            <a:off x="6417733" y="4756293"/>
            <a:ext cx="1964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Occasionally one sees a transit </a:t>
            </a:r>
            <a:r>
              <a:rPr lang="en-US" i="1" dirty="0">
                <a:solidFill>
                  <a:srgbClr val="7030A0"/>
                </a:solidFill>
                <a:sym typeface="Wingdings" pitchFamily="2" charset="2"/>
              </a:rPr>
              <a:t> exoplanet!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482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7111999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If we know a planet’s mass and size, that gives DENSITY (=mass/volume)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0070C0"/>
                </a:solidFill>
              </a:rPr>
              <a:t>Density ~ </a:t>
            </a:r>
            <a:r>
              <a:rPr lang="en-US" u="sng" dirty="0">
                <a:solidFill>
                  <a:srgbClr val="0070C0"/>
                </a:solidFill>
              </a:rPr>
              <a:t>1 g/cc </a:t>
            </a:r>
            <a:r>
              <a:rPr lang="en-US" dirty="0">
                <a:solidFill>
                  <a:srgbClr val="0070C0"/>
                </a:solidFill>
              </a:rPr>
              <a:t>(gram/cubic centimeter) = WATER/ICE or GAS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endParaRPr lang="en-US" dirty="0">
              <a:solidFill>
                <a:srgbClr val="0070C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Density ~</a:t>
            </a:r>
            <a:r>
              <a:rPr lang="en-US" u="sng" dirty="0">
                <a:solidFill>
                  <a:schemeClr val="tx1"/>
                </a:solidFill>
              </a:rPr>
              <a:t>2 g/cc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>
                <a:solidFill>
                  <a:srgbClr val="0070C0"/>
                </a:solidFill>
              </a:rPr>
              <a:t>WATER/ICE</a:t>
            </a:r>
            <a:r>
              <a:rPr lang="en-US" dirty="0">
                <a:solidFill>
                  <a:schemeClr val="tx1"/>
                </a:solidFill>
              </a:rPr>
              <a:t>+ROCK</a:t>
            </a:r>
          </a:p>
          <a:p>
            <a:pPr marL="798513" lvl="1" indent="-341313">
              <a:spcBef>
                <a:spcPts val="0"/>
              </a:spcBef>
              <a:buSzPts val="3200"/>
            </a:pPr>
            <a:endParaRPr lang="en-US" dirty="0">
              <a:solidFill>
                <a:schemeClr val="tx1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Density ~</a:t>
            </a:r>
            <a:r>
              <a:rPr lang="en-US" u="sng" dirty="0">
                <a:solidFill>
                  <a:schemeClr val="tx1"/>
                </a:solidFill>
              </a:rPr>
              <a:t>3 g/cc</a:t>
            </a:r>
            <a:r>
              <a:rPr lang="en-US" dirty="0">
                <a:solidFill>
                  <a:schemeClr val="tx1"/>
                </a:solidFill>
              </a:rPr>
              <a:t> = mostly ROCK</a:t>
            </a:r>
          </a:p>
          <a:p>
            <a:pPr marL="798513" lvl="1" indent="-341313">
              <a:spcBef>
                <a:spcPts val="0"/>
              </a:spcBef>
              <a:buSzPts val="3200"/>
            </a:pPr>
            <a:endParaRPr lang="en-US" dirty="0">
              <a:solidFill>
                <a:schemeClr val="tx1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Density </a:t>
            </a:r>
            <a:r>
              <a:rPr lang="en-US" u="sng" dirty="0">
                <a:solidFill>
                  <a:schemeClr val="tx1"/>
                </a:solidFill>
              </a:rPr>
              <a:t>4-5 g/cc</a:t>
            </a:r>
            <a:r>
              <a:rPr lang="en-US" dirty="0">
                <a:solidFill>
                  <a:schemeClr val="tx1"/>
                </a:solidFill>
              </a:rPr>
              <a:t> = ROCK + </a:t>
            </a:r>
            <a:r>
              <a:rPr lang="en-US" dirty="0">
                <a:solidFill>
                  <a:srgbClr val="C00000"/>
                </a:solidFill>
              </a:rPr>
              <a:t>METAL (typically in core)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Radial Velocity + Transit </a:t>
            </a:r>
            <a:r>
              <a:rPr lang="en-US" dirty="0">
                <a:sym typeface="Wingdings" pitchFamily="2" charset="2"/>
              </a:rPr>
              <a:t> Density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4A759-D70C-834D-A681-ECB9A1599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41" y="1971484"/>
            <a:ext cx="1227291" cy="1255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C696B6-2817-C84C-91F9-F7CC4A928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998" y="3552199"/>
            <a:ext cx="897467" cy="897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57DCA-D1D8-6B42-9E25-688F31156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494" y="4587322"/>
            <a:ext cx="930247" cy="910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F38DEE-0C8E-F942-9492-42E8B79C7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086" y="5544289"/>
            <a:ext cx="1144746" cy="11447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82A081-EB5E-A943-94E3-4CB7A0A0DDF6}"/>
              </a:ext>
            </a:extLst>
          </p:cNvPr>
          <p:cNvSpPr txBox="1"/>
          <p:nvPr/>
        </p:nvSpPr>
        <p:spPr>
          <a:xfrm>
            <a:off x="7695996" y="2236622"/>
            <a:ext cx="999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Jupiter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489A6E-A88D-DD46-8954-DA55EB41CAA5}"/>
              </a:ext>
            </a:extLst>
          </p:cNvPr>
          <p:cNvSpPr/>
          <p:nvPr/>
        </p:nvSpPr>
        <p:spPr>
          <a:xfrm>
            <a:off x="7966108" y="3665293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Pluto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7217FD-73C4-DE43-84EA-D1AC7171DBD9}"/>
              </a:ext>
            </a:extLst>
          </p:cNvPr>
          <p:cNvSpPr/>
          <p:nvPr/>
        </p:nvSpPr>
        <p:spPr>
          <a:xfrm>
            <a:off x="7111998" y="4843089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Moon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B58C40-EFCB-EC4A-8F49-6F21F6E787EA}"/>
              </a:ext>
            </a:extLst>
          </p:cNvPr>
          <p:cNvSpPr/>
          <p:nvPr/>
        </p:nvSpPr>
        <p:spPr>
          <a:xfrm>
            <a:off x="8195375" y="5489747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Earth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A8F4AD-8AFA-7147-A2E1-05120575DBEE}"/>
              </a:ext>
            </a:extLst>
          </p:cNvPr>
          <p:cNvSpPr txBox="1"/>
          <p:nvPr/>
        </p:nvSpPr>
        <p:spPr>
          <a:xfrm>
            <a:off x="7111998" y="1376439"/>
            <a:ext cx="186939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All images from NASA</a:t>
            </a:r>
          </a:p>
        </p:txBody>
      </p:sp>
    </p:spTree>
    <p:extLst>
      <p:ext uri="{BB962C8B-B14F-4D97-AF65-F5344CB8AC3E}">
        <p14:creationId xmlns:p14="http://schemas.microsoft.com/office/powerpoint/2010/main" val="2537862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5003798" cy="41011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chemeClr val="tx1"/>
                </a:solidFill>
              </a:rPr>
              <a:t>YES!  But it’s REALLY HARD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chemeClr val="tx1"/>
                </a:solidFill>
              </a:rPr>
              <a:t>Must block star’s light using “coronagraph” to see faint planets beside it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chemeClr val="tx1"/>
                </a:solidFill>
              </a:rPr>
              <a:t>Best for nearby stars with big planets in distant orbits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Can We See Exoplanets?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605A61-F25C-6D43-835F-526D862E8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532" y="1402214"/>
            <a:ext cx="3945467" cy="39454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EBCDE7-9630-034D-B7C1-733D82CFEE57}"/>
              </a:ext>
            </a:extLst>
          </p:cNvPr>
          <p:cNvSpPr txBox="1"/>
          <p:nvPr/>
        </p:nvSpPr>
        <p:spPr>
          <a:xfrm>
            <a:off x="5393264" y="5347681"/>
            <a:ext cx="3556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Four exoplanets orbiting counterclockwise around star HR 8799.  A computer interpolated the movement from –10 still images over 7 years.  Image </a:t>
            </a:r>
            <a:r>
              <a:rPr lang="en-US" sz="1600" b="1" i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b="1" i="1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CEE92-6481-3545-96D3-7DE1F3D36700}"/>
              </a:ext>
            </a:extLst>
          </p:cNvPr>
          <p:cNvSpPr txBox="1"/>
          <p:nvPr/>
        </p:nvSpPr>
        <p:spPr>
          <a:xfrm>
            <a:off x="7476067" y="4656666"/>
            <a:ext cx="186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Distance Sun - Uranus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B7EAE4-FCB6-E84E-AF9D-9E1F6BCB2458}"/>
              </a:ext>
            </a:extLst>
          </p:cNvPr>
          <p:cNvSpPr txBox="1"/>
          <p:nvPr/>
        </p:nvSpPr>
        <p:spPr>
          <a:xfrm>
            <a:off x="0" y="5593901"/>
            <a:ext cx="5003798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HR 8799: 1.4 M</a:t>
            </a:r>
            <a:r>
              <a:rPr lang="en-US" sz="1600" b="1" baseline="-25000" dirty="0"/>
              <a:t>⊙</a:t>
            </a:r>
            <a:r>
              <a:rPr lang="en-US" sz="1600" b="1" dirty="0"/>
              <a:t>, 4.9x brighter than Sun, 30 million </a:t>
            </a:r>
            <a:r>
              <a:rPr lang="en-US" sz="1600" b="1" dirty="0" err="1"/>
              <a:t>yrs</a:t>
            </a:r>
            <a:r>
              <a:rPr lang="en-US" sz="1600" b="1" dirty="0"/>
              <a:t> old, </a:t>
            </a:r>
            <a:r>
              <a:rPr lang="en-US" sz="1600" b="1" dirty="0" err="1"/>
              <a:t>dist</a:t>
            </a:r>
            <a:r>
              <a:rPr lang="en-US" sz="1600" b="1" dirty="0"/>
              <a:t> = 133 LY (40.1 pc)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PLANETS: 6-9 Jupiter masses; semi-major axes 16-72 AU, Periods 45-460 years</a:t>
            </a:r>
          </a:p>
        </p:txBody>
      </p:sp>
    </p:spTree>
    <p:extLst>
      <p:ext uri="{BB962C8B-B14F-4D97-AF65-F5344CB8AC3E}">
        <p14:creationId xmlns:p14="http://schemas.microsoft.com/office/powerpoint/2010/main" val="2561181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" y="1072322"/>
            <a:ext cx="4165598" cy="5206683"/>
          </a:xfrm>
          <a:solidFill>
            <a:srgbClr val="FFFF00"/>
          </a:solidFill>
        </p:spPr>
        <p:txBody>
          <a:bodyPr wrap="square" lIns="91440">
            <a:spAutoFit/>
          </a:bodyPr>
          <a:lstStyle/>
          <a:p>
            <a:pPr eaLnBrk="1" hangingPunct="1">
              <a:lnSpc>
                <a:spcPct val="80000"/>
              </a:lnSpc>
              <a:spcBef>
                <a:spcPts val="500"/>
              </a:spcBef>
              <a:buClr>
                <a:srgbClr val="FFFFFF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Nov 2023: ~</a:t>
            </a:r>
            <a:r>
              <a:rPr lang="en-GB" altLang="en-US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5500 exoplanets, even more candidates</a:t>
            </a:r>
          </a:p>
          <a:p>
            <a:pPr lvl="1">
              <a:lnSpc>
                <a:spcPct val="80000"/>
              </a:lnSpc>
              <a:spcBef>
                <a:spcPts val="500"/>
              </a:spcBef>
              <a:buClr>
                <a:srgbClr val="FF3300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http://www.exoplanet.eu/catalog.php</a:t>
            </a:r>
            <a:endParaRPr lang="en-GB" altLang="en-US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ＭＳ Ｐゴシック" charset="-128"/>
            </a:endParaRPr>
          </a:p>
          <a:p>
            <a:pPr lvl="1">
              <a:lnSpc>
                <a:spcPct val="80000"/>
              </a:lnSpc>
              <a:spcBef>
                <a:spcPts val="500"/>
              </a:spcBef>
              <a:buClr>
                <a:srgbClr val="FF3300"/>
              </a:buClr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http://exoplanetarchive.ipac.caltech.edu</a:t>
            </a:r>
            <a:endParaRPr lang="en-GB" altLang="en-US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ＭＳ Ｐゴシック" charset="-128"/>
            </a:endParaRPr>
          </a:p>
          <a:p>
            <a:pPr eaLnBrk="1" hangingPunct="1">
              <a:lnSpc>
                <a:spcPct val="80000"/>
              </a:lnSpc>
              <a:spcBef>
                <a:spcPts val="500"/>
              </a:spcBef>
              <a:buClr>
                <a:srgbClr val="FF3300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Main detection methods:</a:t>
            </a:r>
            <a:endParaRPr lang="en-GB" altLang="en-US" u="sng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ＭＳ Ｐゴシック" charset="-128"/>
            </a:endParaRPr>
          </a:p>
          <a:p>
            <a:pPr lvl="1">
              <a:lnSpc>
                <a:spcPct val="80000"/>
              </a:lnSpc>
              <a:spcBef>
                <a:spcPts val="500"/>
              </a:spcBef>
              <a:buClr>
                <a:srgbClr val="FF3300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u="sng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Radial Velocities – first detections</a:t>
            </a:r>
            <a:endParaRPr lang="en-GB" altLang="en-US" dirty="0">
              <a:solidFill>
                <a:srgbClr val="C00000"/>
              </a:solidFill>
              <a:ea typeface="ＭＳ Ｐゴシック" charset="-128"/>
            </a:endParaRPr>
          </a:p>
          <a:p>
            <a:pPr lvl="1">
              <a:lnSpc>
                <a:spcPct val="80000"/>
              </a:lnSpc>
              <a:spcBef>
                <a:spcPts val="500"/>
              </a:spcBef>
              <a:buClr>
                <a:srgbClr val="FF3300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u="sng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-128"/>
              </a:rPr>
              <a:t>Transits – most discoveries now</a:t>
            </a:r>
            <a:endParaRPr lang="en-GB" altLang="en-US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ＭＳ Ｐゴシック" charset="-128"/>
            </a:endParaRPr>
          </a:p>
        </p:txBody>
      </p:sp>
      <p:sp>
        <p:nvSpPr>
          <p:cNvPr id="512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6932"/>
            <a:ext cx="9144000" cy="771526"/>
          </a:xfrm>
          <a:solidFill>
            <a:srgbClr val="FF0000"/>
          </a:solidFill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dirty="0">
                <a:solidFill>
                  <a:schemeClr val="tx1"/>
                </a:solidFill>
                <a:ea typeface="ＭＳ Ｐゴシック" charset="-128"/>
              </a:rPr>
              <a:t>Exoplanet Statistics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D1610-FD2C-064B-9EBB-CF815DEA2C87}"/>
              </a:ext>
            </a:extLst>
          </p:cNvPr>
          <p:cNvSpPr txBox="1"/>
          <p:nvPr/>
        </p:nvSpPr>
        <p:spPr>
          <a:xfrm>
            <a:off x="0" y="0"/>
            <a:ext cx="3793066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© Gerard </a:t>
            </a:r>
            <a:r>
              <a:rPr lang="en-US" dirty="0" err="1">
                <a:solidFill>
                  <a:schemeClr val="dk1"/>
                </a:solidFill>
              </a:rPr>
              <a:t>Williger</a:t>
            </a:r>
            <a:r>
              <a:rPr lang="en-US" dirty="0">
                <a:solidFill>
                  <a:schemeClr val="dk1"/>
                </a:solidFill>
              </a:rPr>
              <a:t> 2023, U Louisville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FE742-582D-AF45-8878-69A40AFF2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009" y="1305390"/>
            <a:ext cx="4959991" cy="3774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B9B228-E20B-3041-B1FC-5EC6D19DB07B}"/>
              </a:ext>
            </a:extLst>
          </p:cNvPr>
          <p:cNvSpPr txBox="1"/>
          <p:nvPr/>
        </p:nvSpPr>
        <p:spPr>
          <a:xfrm>
            <a:off x="6502399" y="3513099"/>
            <a:ext cx="116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CoRoT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6C59E8-748E-5047-B765-E76E94C17B46}"/>
              </a:ext>
            </a:extLst>
          </p:cNvPr>
          <p:cNvSpPr txBox="1"/>
          <p:nvPr/>
        </p:nvSpPr>
        <p:spPr>
          <a:xfrm>
            <a:off x="7086599" y="2253975"/>
            <a:ext cx="126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ym typeface="Wingdings" pitchFamily="2" charset="2"/>
              </a:rPr>
              <a:t>   </a:t>
            </a:r>
            <a:r>
              <a:rPr lang="en-US" b="1" dirty="0"/>
              <a:t>Kepler</a:t>
            </a:r>
            <a:r>
              <a:rPr lang="en-US" b="1" dirty="0">
                <a:sym typeface="Wingdings" pitchFamily="2" charset="2"/>
              </a:rPr>
              <a:t>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E6928-B15B-9949-B656-A020F858CFC1}"/>
              </a:ext>
            </a:extLst>
          </p:cNvPr>
          <p:cNvSpPr txBox="1"/>
          <p:nvPr/>
        </p:nvSpPr>
        <p:spPr>
          <a:xfrm>
            <a:off x="8111066" y="4920393"/>
            <a:ext cx="1032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TESS+</a:t>
            </a:r>
          </a:p>
          <a:p>
            <a:r>
              <a:rPr lang="en-US" b="1" dirty="0">
                <a:solidFill>
                  <a:srgbClr val="7030A0"/>
                </a:solidFill>
              </a:rPr>
              <a:t>CHEOPS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B9660B-212C-3240-85C2-2062D0CD6B31}"/>
              </a:ext>
            </a:extLst>
          </p:cNvPr>
          <p:cNvSpPr txBox="1"/>
          <p:nvPr/>
        </p:nvSpPr>
        <p:spPr>
          <a:xfrm>
            <a:off x="4555067" y="5443613"/>
            <a:ext cx="401320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800" b="1" i="1" dirty="0">
                <a:solidFill>
                  <a:srgbClr val="7030A0"/>
                </a:solidFill>
              </a:rPr>
              <a:t>Based on Kepler statistics: BILLIONS of planets in our Milky Way Galaxy – planets are common!</a:t>
            </a:r>
          </a:p>
        </p:txBody>
      </p:sp>
    </p:spTree>
    <p:extLst>
      <p:ext uri="{BB962C8B-B14F-4D97-AF65-F5344CB8AC3E}">
        <p14:creationId xmlns:p14="http://schemas.microsoft.com/office/powerpoint/2010/main" val="352421866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5672667" cy="10700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We have found a sizes from &gt;10x Jupiter to 2x Moon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Exoplanet Types: Sizes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7123C-88AF-714F-BAA2-DBC5E1594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4651"/>
            <a:ext cx="7332133" cy="39740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1D3DBF-070C-734A-BD79-6361D7F8362F}"/>
              </a:ext>
            </a:extLst>
          </p:cNvPr>
          <p:cNvSpPr txBox="1"/>
          <p:nvPr/>
        </p:nvSpPr>
        <p:spPr>
          <a:xfrm>
            <a:off x="7501463" y="3235351"/>
            <a:ext cx="1151467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Image credit:  </a:t>
            </a:r>
            <a:r>
              <a:rPr lang="en-US" b="1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NASA/JPL-Caltech</a:t>
            </a: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4930E9-243D-A14D-9936-0A51FA3AB6FE}"/>
              </a:ext>
            </a:extLst>
          </p:cNvPr>
          <p:cNvSpPr txBox="1"/>
          <p:nvPr/>
        </p:nvSpPr>
        <p:spPr>
          <a:xfrm>
            <a:off x="7501463" y="4403342"/>
            <a:ext cx="1405467" cy="203132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800" b="1" i="1" dirty="0"/>
              <a:t>New size:  “Super-Earth” (rocky planet, &gt;1.5 Earth diameter)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17B3D-A28D-764C-BE3B-A21D35480A1C}"/>
              </a:ext>
            </a:extLst>
          </p:cNvPr>
          <p:cNvSpPr txBox="1"/>
          <p:nvPr/>
        </p:nvSpPr>
        <p:spPr>
          <a:xfrm>
            <a:off x="6942662" y="1569155"/>
            <a:ext cx="1710268" cy="1077218"/>
          </a:xfrm>
          <a:prstGeom prst="rect">
            <a:avLst/>
          </a:prstGeom>
          <a:solidFill>
            <a:srgbClr val="F2DCF4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/>
              <a:t>FYI 1.7’ </a:t>
            </a:r>
            <a:r>
              <a:rPr lang="en-US" sz="1600" b="1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600" b="1" i="1" dirty="0"/>
              <a:t>, overview of planet types, NASA</a:t>
            </a:r>
          </a:p>
        </p:txBody>
      </p:sp>
    </p:spTree>
    <p:extLst>
      <p:ext uri="{BB962C8B-B14F-4D97-AF65-F5344CB8AC3E}">
        <p14:creationId xmlns:p14="http://schemas.microsoft.com/office/powerpoint/2010/main" val="2247232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33888" y="2794000"/>
            <a:ext cx="3793535" cy="255516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NASA Exoplanet Archive</a:t>
            </a:r>
            <a:r>
              <a:rPr lang="en-US" dirty="0">
                <a:solidFill>
                  <a:srgbClr val="0070C0"/>
                </a:solidFill>
              </a:rPr>
              <a:t> (color-blind plots available)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1" y="8845"/>
            <a:ext cx="4627955" cy="27851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Exoplanets: Mass, Radius, Period</a:t>
            </a:r>
            <a:endParaRPr sz="48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3F4D3F-5629-664C-97BF-406A931E3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932" y="3629942"/>
            <a:ext cx="4241799" cy="3228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883094-B2BE-4A4F-9314-5E083B611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001" y="146891"/>
            <a:ext cx="4257198" cy="3239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9603AA-D6D5-C941-9B21-AD972E6B38BC}"/>
              </a:ext>
            </a:extLst>
          </p:cNvPr>
          <p:cNvSpPr txBox="1"/>
          <p:nvPr/>
        </p:nvSpPr>
        <p:spPr>
          <a:xfrm>
            <a:off x="6345146" y="2598854"/>
            <a:ext cx="854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18C4EA-FBE7-CC4D-804D-DC1E7973D9E4}"/>
              </a:ext>
            </a:extLst>
          </p:cNvPr>
          <p:cNvSpPr/>
          <p:nvPr/>
        </p:nvSpPr>
        <p:spPr>
          <a:xfrm>
            <a:off x="6668161" y="6013161"/>
            <a:ext cx="793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EARTH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9D919B-1275-FE45-B1E3-56A7DC72C9D8}"/>
              </a:ext>
            </a:extLst>
          </p:cNvPr>
          <p:cNvSpPr/>
          <p:nvPr/>
        </p:nvSpPr>
        <p:spPr>
          <a:xfrm>
            <a:off x="6429053" y="1179066"/>
            <a:ext cx="933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JUPITER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0C3E8C-899C-1342-A770-DAD34974F0E0}"/>
              </a:ext>
            </a:extLst>
          </p:cNvPr>
          <p:cNvSpPr/>
          <p:nvPr/>
        </p:nvSpPr>
        <p:spPr>
          <a:xfrm>
            <a:off x="6995333" y="5583746"/>
            <a:ext cx="933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JUPITER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EAC60A98-18D0-2849-A586-5F7067290030}"/>
              </a:ext>
            </a:extLst>
          </p:cNvPr>
          <p:cNvSpPr/>
          <p:nvPr/>
        </p:nvSpPr>
        <p:spPr>
          <a:xfrm>
            <a:off x="6429053" y="6049078"/>
            <a:ext cx="354843" cy="31744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5D223B6A-502F-C743-8F34-CBE4F83CDA09}"/>
              </a:ext>
            </a:extLst>
          </p:cNvPr>
          <p:cNvSpPr/>
          <p:nvPr/>
        </p:nvSpPr>
        <p:spPr>
          <a:xfrm>
            <a:off x="6358833" y="2316632"/>
            <a:ext cx="354843" cy="2470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44FEB977-9D63-274D-8B55-F7857135D1A3}"/>
              </a:ext>
            </a:extLst>
          </p:cNvPr>
          <p:cNvSpPr/>
          <p:nvPr/>
        </p:nvSpPr>
        <p:spPr>
          <a:xfrm>
            <a:off x="6613222" y="1421962"/>
            <a:ext cx="354843" cy="2470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D4522D4F-E93A-9346-8230-60798C9135C4}"/>
              </a:ext>
            </a:extLst>
          </p:cNvPr>
          <p:cNvSpPr/>
          <p:nvPr/>
        </p:nvSpPr>
        <p:spPr>
          <a:xfrm>
            <a:off x="6790643" y="5423057"/>
            <a:ext cx="354843" cy="2470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BF82D-F97F-0C47-AAAF-9E107CE422C3}"/>
              </a:ext>
            </a:extLst>
          </p:cNvPr>
          <p:cNvSpPr txBox="1"/>
          <p:nvPr/>
        </p:nvSpPr>
        <p:spPr>
          <a:xfrm>
            <a:off x="5381468" y="4691921"/>
            <a:ext cx="1231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“HOT JUPITERS”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18005-ABB1-D743-BDC3-0ADA34FA6265}"/>
              </a:ext>
            </a:extLst>
          </p:cNvPr>
          <p:cNvSpPr/>
          <p:nvPr/>
        </p:nvSpPr>
        <p:spPr>
          <a:xfrm>
            <a:off x="5295569" y="802106"/>
            <a:ext cx="11219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“HOT JUPITERS”</a:t>
            </a:r>
          </a:p>
        </p:txBody>
      </p:sp>
    </p:spTree>
    <p:extLst>
      <p:ext uri="{BB962C8B-B14F-4D97-AF65-F5344CB8AC3E}">
        <p14:creationId xmlns:p14="http://schemas.microsoft.com/office/powerpoint/2010/main" val="2759916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DE1421-0612-F347-B9B2-EC7D04DB4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32" y="0"/>
            <a:ext cx="4234913" cy="32228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58D065-F398-4B4B-BD6E-7D5A1C717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932" y="3635182"/>
            <a:ext cx="4234913" cy="3222817"/>
          </a:xfrm>
          <a:prstGeom prst="rect">
            <a:avLst/>
          </a:prstGeom>
        </p:spPr>
      </p:pic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60796" y="3222817"/>
            <a:ext cx="3749204" cy="25909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NASA Exoplanet Archive</a:t>
            </a:r>
            <a:r>
              <a:rPr lang="en-US" dirty="0">
                <a:solidFill>
                  <a:srgbClr val="0070C0"/>
                </a:solidFill>
              </a:rPr>
              <a:t> (color-blind plots available)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451815"/>
            <a:ext cx="4842932" cy="2556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Irradiation/Heat, Eccentricity, Period</a:t>
            </a:r>
            <a:endParaRPr sz="48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603AA-D6D5-C941-9B21-AD972E6B38BC}"/>
              </a:ext>
            </a:extLst>
          </p:cNvPr>
          <p:cNvSpPr txBox="1"/>
          <p:nvPr/>
        </p:nvSpPr>
        <p:spPr>
          <a:xfrm>
            <a:off x="6584937" y="1923115"/>
            <a:ext cx="854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18C4EA-FBE7-CC4D-804D-DC1E7973D9E4}"/>
              </a:ext>
            </a:extLst>
          </p:cNvPr>
          <p:cNvSpPr/>
          <p:nvPr/>
        </p:nvSpPr>
        <p:spPr>
          <a:xfrm>
            <a:off x="6312907" y="5866393"/>
            <a:ext cx="793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EARTH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9D919B-1275-FE45-B1E3-56A7DC72C9D8}"/>
              </a:ext>
            </a:extLst>
          </p:cNvPr>
          <p:cNvSpPr/>
          <p:nvPr/>
        </p:nvSpPr>
        <p:spPr>
          <a:xfrm>
            <a:off x="6804820" y="2437075"/>
            <a:ext cx="933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JUPITER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0C3E8C-899C-1342-A770-DAD34974F0E0}"/>
              </a:ext>
            </a:extLst>
          </p:cNvPr>
          <p:cNvSpPr/>
          <p:nvPr/>
        </p:nvSpPr>
        <p:spPr>
          <a:xfrm>
            <a:off x="7321397" y="6003051"/>
            <a:ext cx="933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JUPITER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EAC60A98-18D0-2849-A586-5F7067290030}"/>
              </a:ext>
            </a:extLst>
          </p:cNvPr>
          <p:cNvSpPr/>
          <p:nvPr/>
        </p:nvSpPr>
        <p:spPr>
          <a:xfrm>
            <a:off x="6594942" y="6045964"/>
            <a:ext cx="354843" cy="2470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5D223B6A-502F-C743-8F34-CBE4F83CDA09}"/>
              </a:ext>
            </a:extLst>
          </p:cNvPr>
          <p:cNvSpPr/>
          <p:nvPr/>
        </p:nvSpPr>
        <p:spPr>
          <a:xfrm>
            <a:off x="6237789" y="1976519"/>
            <a:ext cx="354843" cy="2470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44FEB977-9D63-274D-8B55-F7857135D1A3}"/>
              </a:ext>
            </a:extLst>
          </p:cNvPr>
          <p:cNvSpPr/>
          <p:nvPr/>
        </p:nvSpPr>
        <p:spPr>
          <a:xfrm>
            <a:off x="6627399" y="2364119"/>
            <a:ext cx="354843" cy="2470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D4522D4F-E93A-9346-8230-60798C9135C4}"/>
              </a:ext>
            </a:extLst>
          </p:cNvPr>
          <p:cNvSpPr/>
          <p:nvPr/>
        </p:nvSpPr>
        <p:spPr>
          <a:xfrm>
            <a:off x="6982242" y="6045964"/>
            <a:ext cx="354843" cy="2470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21119DFA-4F45-6E47-8E6A-A2ED5A580D82}"/>
              </a:ext>
            </a:extLst>
          </p:cNvPr>
          <p:cNvSpPr/>
          <p:nvPr/>
        </p:nvSpPr>
        <p:spPr>
          <a:xfrm>
            <a:off x="5950887" y="1730214"/>
            <a:ext cx="354843" cy="2470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0EA1B6-2B36-6648-B9C7-35D71943D170}"/>
              </a:ext>
            </a:extLst>
          </p:cNvPr>
          <p:cNvSpPr/>
          <p:nvPr/>
        </p:nvSpPr>
        <p:spPr>
          <a:xfrm>
            <a:off x="6059689" y="1519757"/>
            <a:ext cx="10935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MERCURY</a:t>
            </a:r>
          </a:p>
        </p:txBody>
      </p: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1CDAD819-D690-B64F-A49F-9967C54A6B76}"/>
              </a:ext>
            </a:extLst>
          </p:cNvPr>
          <p:cNvSpPr/>
          <p:nvPr/>
        </p:nvSpPr>
        <p:spPr>
          <a:xfrm>
            <a:off x="6185419" y="5709266"/>
            <a:ext cx="354843" cy="2470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1CFCA2-040B-A748-9ABA-BADD65D9D244}"/>
              </a:ext>
            </a:extLst>
          </p:cNvPr>
          <p:cNvSpPr/>
          <p:nvPr/>
        </p:nvSpPr>
        <p:spPr>
          <a:xfrm>
            <a:off x="5758945" y="5506003"/>
            <a:ext cx="10935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MERCURY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97BA6D-EC16-5A47-A89A-43BB32F7EBD1}"/>
              </a:ext>
            </a:extLst>
          </p:cNvPr>
          <p:cNvSpPr txBox="1"/>
          <p:nvPr/>
        </p:nvSpPr>
        <p:spPr>
          <a:xfrm>
            <a:off x="5429632" y="711219"/>
            <a:ext cx="78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HOT!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75F539-F03C-CA45-A81A-5F407934130D}"/>
              </a:ext>
            </a:extLst>
          </p:cNvPr>
          <p:cNvSpPr txBox="1"/>
          <p:nvPr/>
        </p:nvSpPr>
        <p:spPr>
          <a:xfrm>
            <a:off x="5217536" y="63158"/>
            <a:ext cx="2984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Irradiation = sunlight intensity</a:t>
            </a:r>
          </a:p>
        </p:txBody>
      </p:sp>
    </p:spTree>
    <p:extLst>
      <p:ext uri="{BB962C8B-B14F-4D97-AF65-F5344CB8AC3E}">
        <p14:creationId xmlns:p14="http://schemas.microsoft.com/office/powerpoint/2010/main" val="190734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" y="1402214"/>
            <a:ext cx="7670800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chemeClr val="tx1"/>
                </a:solidFill>
              </a:rPr>
              <a:t>Giordano Bruno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i="1" dirty="0">
                <a:solidFill>
                  <a:srgbClr val="0070C0"/>
                </a:solidFill>
              </a:rPr>
              <a:t>“stars are similar to the Sun and [have planets]” </a:t>
            </a:r>
            <a:r>
              <a:rPr lang="en-US" dirty="0">
                <a:solidFill>
                  <a:schemeClr val="tx1"/>
                </a:solidFill>
              </a:rPr>
              <a:t>(16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cent.)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chemeClr val="tx1"/>
                </a:solidFill>
              </a:rPr>
              <a:t>Sir Isaac Newton</a:t>
            </a:r>
            <a:r>
              <a:rPr lang="en-US" dirty="0">
                <a:solidFill>
                  <a:schemeClr val="tx1"/>
                </a:solidFill>
              </a:rPr>
              <a:t>: “</a:t>
            </a:r>
            <a:r>
              <a:rPr lang="en-US" dirty="0">
                <a:solidFill>
                  <a:srgbClr val="0070C0"/>
                </a:solidFill>
              </a:rPr>
              <a:t>if the fixed stars are the </a:t>
            </a:r>
            <a:r>
              <a:rPr lang="en-US" dirty="0" err="1">
                <a:solidFill>
                  <a:srgbClr val="0070C0"/>
                </a:solidFill>
              </a:rPr>
              <a:t>centres</a:t>
            </a:r>
            <a:r>
              <a:rPr lang="en-US" dirty="0">
                <a:solidFill>
                  <a:srgbClr val="0070C0"/>
                </a:solidFill>
              </a:rPr>
              <a:t> of similar system, they will all be constructed according to a similar design…</a:t>
            </a:r>
            <a:r>
              <a:rPr lang="en-US" dirty="0">
                <a:solidFill>
                  <a:schemeClr val="tx1"/>
                </a:solidFill>
              </a:rPr>
              <a:t>” (1687, </a:t>
            </a:r>
            <a:r>
              <a:rPr lang="en-US" i="1" dirty="0">
                <a:solidFill>
                  <a:schemeClr val="tx1"/>
                </a:solidFill>
              </a:rPr>
              <a:t>Principia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chemeClr val="tx1"/>
                </a:solidFill>
              </a:rPr>
              <a:t>Otto Struve:</a:t>
            </a:r>
            <a:r>
              <a:rPr lang="en-US" dirty="0">
                <a:solidFill>
                  <a:schemeClr val="tx1"/>
                </a:solidFill>
              </a:rPr>
              <a:t> wrote in 1952, “</a:t>
            </a:r>
            <a:r>
              <a:rPr lang="en-US" i="1" dirty="0">
                <a:solidFill>
                  <a:srgbClr val="0070C0"/>
                </a:solidFill>
              </a:rPr>
              <a:t>proposed Doppler spectroscopy and the transit method could detect super-</a:t>
            </a:r>
            <a:r>
              <a:rPr lang="en-US" i="1" dirty="0" err="1">
                <a:solidFill>
                  <a:srgbClr val="0070C0"/>
                </a:solidFill>
              </a:rPr>
              <a:t>Jupiters</a:t>
            </a:r>
            <a:r>
              <a:rPr lang="en-US" i="1" dirty="0">
                <a:solidFill>
                  <a:srgbClr val="0070C0"/>
                </a:solidFill>
              </a:rPr>
              <a:t> in short orbits</a:t>
            </a:r>
            <a:r>
              <a:rPr lang="en-US" dirty="0">
                <a:solidFill>
                  <a:schemeClr val="tx1"/>
                </a:solidFill>
              </a:rPr>
              <a:t>” (quoted via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7670801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More Conjecture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DF91E-D230-1D4A-9629-098BAF6CE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042" y="107435"/>
            <a:ext cx="1498708" cy="1873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F9CD4B-A33C-F949-A5C8-96BD208F6019}"/>
              </a:ext>
            </a:extLst>
          </p:cNvPr>
          <p:cNvSpPr txBox="1"/>
          <p:nvPr/>
        </p:nvSpPr>
        <p:spPr>
          <a:xfrm>
            <a:off x="7721601" y="2080170"/>
            <a:ext cx="1320800" cy="138499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Giordano Bruno (1548-1600), source </a:t>
            </a:r>
            <a:r>
              <a:rPr lang="en-US" b="1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b="1" i="1" dirty="0">
                <a:solidFill>
                  <a:srgbClr val="0070C0"/>
                </a:solidFill>
              </a:rPr>
              <a:t>, </a:t>
            </a:r>
            <a:r>
              <a:rPr lang="en-US" b="1" i="1" dirty="0" err="1">
                <a:solidFill>
                  <a:srgbClr val="0070C0"/>
                </a:solidFill>
              </a:rPr>
              <a:t>Wellcome</a:t>
            </a:r>
            <a:r>
              <a:rPr lang="en-US" b="1" i="1" dirty="0">
                <a:solidFill>
                  <a:srgbClr val="0070C0"/>
                </a:solidFill>
              </a:rPr>
              <a:t> Trust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A81883-7F99-7047-A2B8-759C736F0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801" y="3739962"/>
            <a:ext cx="1524000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C62AC0-95A9-3140-AC63-91580FCD0A29}"/>
              </a:ext>
            </a:extLst>
          </p:cNvPr>
          <p:cNvSpPr txBox="1"/>
          <p:nvPr/>
        </p:nvSpPr>
        <p:spPr>
          <a:xfrm>
            <a:off x="7757530" y="5744312"/>
            <a:ext cx="1337733" cy="954107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Otto Struve (1897-1963), </a:t>
            </a:r>
            <a:r>
              <a:rPr lang="en-US" b="1" i="1" dirty="0">
                <a:solidFill>
                  <a:srgbClr val="7030A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USPS stamp 1949</a:t>
            </a:r>
            <a:endParaRPr lang="en-US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09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040B3D-1E09-6743-8EB0-157CA0FB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32" y="3635182"/>
            <a:ext cx="4234913" cy="32228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F9C2C1-DA8C-3F48-B966-39D8BE46D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932" y="0"/>
            <a:ext cx="4234913" cy="3222817"/>
          </a:xfrm>
          <a:prstGeom prst="rect">
            <a:avLst/>
          </a:prstGeom>
        </p:spPr>
      </p:pic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60796" y="3222817"/>
            <a:ext cx="3749204" cy="25909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NASA Exoplanet Archive</a:t>
            </a:r>
            <a:r>
              <a:rPr lang="en-US" dirty="0">
                <a:solidFill>
                  <a:srgbClr val="0070C0"/>
                </a:solidFill>
              </a:rPr>
              <a:t> (color-blind plots available)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742977"/>
            <a:ext cx="4842932" cy="19578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Density, Radius, Mass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603AA-D6D5-C941-9B21-AD972E6B38BC}"/>
              </a:ext>
            </a:extLst>
          </p:cNvPr>
          <p:cNvSpPr txBox="1"/>
          <p:nvPr/>
        </p:nvSpPr>
        <p:spPr>
          <a:xfrm>
            <a:off x="5513353" y="742977"/>
            <a:ext cx="854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18C4EA-FBE7-CC4D-804D-DC1E7973D9E4}"/>
              </a:ext>
            </a:extLst>
          </p:cNvPr>
          <p:cNvSpPr/>
          <p:nvPr/>
        </p:nvSpPr>
        <p:spPr>
          <a:xfrm>
            <a:off x="5578266" y="4389072"/>
            <a:ext cx="793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EARTH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9D919B-1275-FE45-B1E3-56A7DC72C9D8}"/>
              </a:ext>
            </a:extLst>
          </p:cNvPr>
          <p:cNvSpPr/>
          <p:nvPr/>
        </p:nvSpPr>
        <p:spPr>
          <a:xfrm>
            <a:off x="7498818" y="1225921"/>
            <a:ext cx="933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JUPITER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0C3E8C-899C-1342-A770-DAD34974F0E0}"/>
              </a:ext>
            </a:extLst>
          </p:cNvPr>
          <p:cNvSpPr/>
          <p:nvPr/>
        </p:nvSpPr>
        <p:spPr>
          <a:xfrm>
            <a:off x="7143975" y="4692946"/>
            <a:ext cx="933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JUPITER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EAC60A98-18D0-2849-A586-5F7067290030}"/>
              </a:ext>
            </a:extLst>
          </p:cNvPr>
          <p:cNvSpPr/>
          <p:nvPr/>
        </p:nvSpPr>
        <p:spPr>
          <a:xfrm>
            <a:off x="5765940" y="4696849"/>
            <a:ext cx="354843" cy="2470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5D223B6A-502F-C743-8F34-CBE4F83CDA09}"/>
              </a:ext>
            </a:extLst>
          </p:cNvPr>
          <p:cNvSpPr/>
          <p:nvPr/>
        </p:nvSpPr>
        <p:spPr>
          <a:xfrm>
            <a:off x="5665694" y="1009837"/>
            <a:ext cx="354843" cy="2470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44FEB977-9D63-274D-8B55-F7857135D1A3}"/>
              </a:ext>
            </a:extLst>
          </p:cNvPr>
          <p:cNvSpPr/>
          <p:nvPr/>
        </p:nvSpPr>
        <p:spPr>
          <a:xfrm>
            <a:off x="8077244" y="1487858"/>
            <a:ext cx="354843" cy="2470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D4522D4F-E93A-9346-8230-60798C9135C4}"/>
              </a:ext>
            </a:extLst>
          </p:cNvPr>
          <p:cNvSpPr/>
          <p:nvPr/>
        </p:nvSpPr>
        <p:spPr>
          <a:xfrm>
            <a:off x="7321396" y="5000723"/>
            <a:ext cx="354843" cy="24709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1CFCA2-040B-A748-9ABA-BADD65D9D244}"/>
              </a:ext>
            </a:extLst>
          </p:cNvPr>
          <p:cNvSpPr/>
          <p:nvPr/>
        </p:nvSpPr>
        <p:spPr>
          <a:xfrm>
            <a:off x="5758945" y="5506003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99FC61-2036-D14D-92F6-656FDF05470E}"/>
              </a:ext>
            </a:extLst>
          </p:cNvPr>
          <p:cNvSpPr txBox="1"/>
          <p:nvPr/>
        </p:nvSpPr>
        <p:spPr>
          <a:xfrm>
            <a:off x="7843592" y="2017221"/>
            <a:ext cx="1300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“FLUFFY” PLANETS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F267FF-B860-F844-8824-EF77B7A596CC}"/>
              </a:ext>
            </a:extLst>
          </p:cNvPr>
          <p:cNvSpPr/>
          <p:nvPr/>
        </p:nvSpPr>
        <p:spPr>
          <a:xfrm>
            <a:off x="6486730" y="5576187"/>
            <a:ext cx="11895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“FLUFFY” PLANETS</a:t>
            </a:r>
          </a:p>
        </p:txBody>
      </p:sp>
    </p:spTree>
    <p:extLst>
      <p:ext uri="{BB962C8B-B14F-4D97-AF65-F5344CB8AC3E}">
        <p14:creationId xmlns:p14="http://schemas.microsoft.com/office/powerpoint/2010/main" val="395096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Exoplanet Populations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FFAEC-6E1E-EB48-B7B9-6FEE3CAE1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70" y="1330105"/>
            <a:ext cx="8184630" cy="5528654"/>
          </a:xfrm>
          <a:prstGeom prst="rect">
            <a:avLst/>
          </a:prstGeom>
        </p:spPr>
      </p:pic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" y="1402213"/>
            <a:ext cx="2083632" cy="270509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000" i="1" dirty="0">
                <a:solidFill>
                  <a:srgbClr val="0070C0"/>
                </a:solidFill>
              </a:rPr>
              <a:t>From </a:t>
            </a:r>
            <a:r>
              <a:rPr lang="en-US" sz="2000" i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NASA Ames Research Center</a:t>
            </a:r>
            <a:r>
              <a:rPr lang="en-US" sz="2000" i="1" dirty="0">
                <a:solidFill>
                  <a:srgbClr val="0070C0"/>
                </a:solidFill>
              </a:rPr>
              <a:t>, Natalie </a:t>
            </a:r>
            <a:r>
              <a:rPr lang="en-US" sz="2000" i="1" dirty="0" err="1">
                <a:solidFill>
                  <a:srgbClr val="0070C0"/>
                </a:solidFill>
              </a:rPr>
              <a:t>Batalha</a:t>
            </a:r>
            <a:r>
              <a:rPr lang="en-US" sz="2000" i="1" dirty="0">
                <a:solidFill>
                  <a:srgbClr val="0070C0"/>
                </a:solidFill>
              </a:rPr>
              <a:t> &amp; Wendy </a:t>
            </a:r>
            <a:r>
              <a:rPr lang="en-US" sz="2000" i="1" dirty="0" err="1">
                <a:solidFill>
                  <a:srgbClr val="0070C0"/>
                </a:solidFill>
              </a:rPr>
              <a:t>Stenzel</a:t>
            </a:r>
            <a:endParaRPr lang="en-US" sz="2000" i="1" dirty="0">
              <a:solidFill>
                <a:srgbClr val="0070C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D8E13C-CB54-5747-953A-5CEEF3C867B5}"/>
              </a:ext>
            </a:extLst>
          </p:cNvPr>
          <p:cNvSpPr/>
          <p:nvPr/>
        </p:nvSpPr>
        <p:spPr>
          <a:xfrm>
            <a:off x="3327816" y="4527030"/>
            <a:ext cx="3282845" cy="307775"/>
          </a:xfrm>
          <a:prstGeom prst="ellipse">
            <a:avLst/>
          </a:prstGeom>
          <a:solidFill>
            <a:srgbClr val="E96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F1DEB7-D471-074C-9A6D-1671F535B837}"/>
              </a:ext>
            </a:extLst>
          </p:cNvPr>
          <p:cNvSpPr txBox="1"/>
          <p:nvPr/>
        </p:nvSpPr>
        <p:spPr>
          <a:xfrm>
            <a:off x="4407109" y="4527028"/>
            <a:ext cx="1499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Super-Earths</a:t>
            </a:r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37C57995-CF29-BA4C-8653-0A6B2EDDF2B4}"/>
              </a:ext>
            </a:extLst>
          </p:cNvPr>
          <p:cNvSpPr/>
          <p:nvPr/>
        </p:nvSpPr>
        <p:spPr>
          <a:xfrm>
            <a:off x="6423378" y="4989688"/>
            <a:ext cx="282222" cy="248355"/>
          </a:xfrm>
          <a:prstGeom prst="star5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E41AE2-3E1E-AA42-924D-CEA594367143}"/>
              </a:ext>
            </a:extLst>
          </p:cNvPr>
          <p:cNvSpPr txBox="1"/>
          <p:nvPr/>
        </p:nvSpPr>
        <p:spPr>
          <a:xfrm>
            <a:off x="6705600" y="4907689"/>
            <a:ext cx="688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Earth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B49FB3F2-456A-B24C-8CBB-9E012733739D}"/>
              </a:ext>
            </a:extLst>
          </p:cNvPr>
          <p:cNvSpPr/>
          <p:nvPr/>
        </p:nvSpPr>
        <p:spPr>
          <a:xfrm>
            <a:off x="7557911" y="3200400"/>
            <a:ext cx="282222" cy="248355"/>
          </a:xfrm>
          <a:prstGeom prst="star5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EE3052-DF35-E446-B84A-C4EB0951D0FF}"/>
              </a:ext>
            </a:extLst>
          </p:cNvPr>
          <p:cNvSpPr/>
          <p:nvPr/>
        </p:nvSpPr>
        <p:spPr>
          <a:xfrm>
            <a:off x="7533799" y="2841823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Jupiter</a:t>
            </a:r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C2B0BC6A-27DA-F441-B447-A8656FCE3AC2}"/>
              </a:ext>
            </a:extLst>
          </p:cNvPr>
          <p:cNvSpPr/>
          <p:nvPr/>
        </p:nvSpPr>
        <p:spPr>
          <a:xfrm>
            <a:off x="8607778" y="4094432"/>
            <a:ext cx="282222" cy="248355"/>
          </a:xfrm>
          <a:prstGeom prst="star5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93A025-9AB9-5E49-834C-FAAC3B4D5475}"/>
              </a:ext>
            </a:extLst>
          </p:cNvPr>
          <p:cNvSpPr/>
          <p:nvPr/>
        </p:nvSpPr>
        <p:spPr>
          <a:xfrm>
            <a:off x="8282867" y="4373139"/>
            <a:ext cx="8611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Neptune</a:t>
            </a:r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EC7E5785-9C98-B84C-ABB0-C0454FC52BA3}"/>
              </a:ext>
            </a:extLst>
          </p:cNvPr>
          <p:cNvSpPr/>
          <p:nvPr/>
        </p:nvSpPr>
        <p:spPr>
          <a:xfrm>
            <a:off x="5618259" y="5445445"/>
            <a:ext cx="282222" cy="248355"/>
          </a:xfrm>
          <a:prstGeom prst="star5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EB6E15-3ACE-0243-95BC-E7EB7D7BF290}"/>
              </a:ext>
            </a:extLst>
          </p:cNvPr>
          <p:cNvSpPr/>
          <p:nvPr/>
        </p:nvSpPr>
        <p:spPr>
          <a:xfrm>
            <a:off x="5344031" y="565193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Mercury</a:t>
            </a:r>
          </a:p>
        </p:txBody>
      </p: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BF6CA53D-73EA-BE49-9FA7-2D32B9EF2999}"/>
              </a:ext>
            </a:extLst>
          </p:cNvPr>
          <p:cNvSpPr/>
          <p:nvPr/>
        </p:nvSpPr>
        <p:spPr>
          <a:xfrm>
            <a:off x="6634072" y="5359059"/>
            <a:ext cx="282222" cy="248355"/>
          </a:xfrm>
          <a:prstGeom prst="star5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411455-8426-AD4E-A51A-7F7F09971558}"/>
              </a:ext>
            </a:extLst>
          </p:cNvPr>
          <p:cNvSpPr/>
          <p:nvPr/>
        </p:nvSpPr>
        <p:spPr>
          <a:xfrm>
            <a:off x="6921131" y="5271415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Mars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3F405-3B86-0547-BEF6-D53F3C0042B4}"/>
              </a:ext>
            </a:extLst>
          </p:cNvPr>
          <p:cNvSpPr txBox="1"/>
          <p:nvPr/>
        </p:nvSpPr>
        <p:spPr>
          <a:xfrm>
            <a:off x="7533799" y="1402213"/>
            <a:ext cx="1356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TESS results (3’ </a:t>
            </a:r>
            <a:r>
              <a:rPr lang="en-US" b="1" dirty="0">
                <a:solidFill>
                  <a:srgbClr val="FFFF00"/>
                </a:solidFill>
                <a:hlinkClick r:id="rId5"/>
              </a:rPr>
              <a:t>VIDEO</a:t>
            </a:r>
            <a:r>
              <a:rPr lang="en-US" b="1" dirty="0">
                <a:solidFill>
                  <a:srgbClr val="FFFF00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620684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983AA5-7D51-0842-AE98-DBBEC2C8F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5271"/>
            <a:ext cx="9144000" cy="5486400"/>
          </a:xfrm>
          <a:prstGeom prst="rect">
            <a:avLst/>
          </a:prstGeom>
        </p:spPr>
      </p:pic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3177915" y="1436914"/>
            <a:ext cx="1888761" cy="4040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1800" b="1" i="1" dirty="0">
                <a:solidFill>
                  <a:srgbClr val="0070C0"/>
                </a:solidFill>
              </a:rPr>
              <a:t>From </a:t>
            </a:r>
            <a:r>
              <a:rPr lang="en-US" sz="1800" b="1" i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NASA</a:t>
            </a:r>
            <a:endParaRPr lang="en-US" sz="1800" b="1" i="1" dirty="0">
              <a:solidFill>
                <a:srgbClr val="7030A0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Planet “Periodic Table”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950C3-9E51-E548-A644-BC25353ECD5A}"/>
              </a:ext>
            </a:extLst>
          </p:cNvPr>
          <p:cNvSpPr txBox="1"/>
          <p:nvPr/>
        </p:nvSpPr>
        <p:spPr>
          <a:xfrm>
            <a:off x="4152275" y="1918094"/>
            <a:ext cx="839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“Earths”</a:t>
            </a:r>
          </a:p>
        </p:txBody>
      </p:sp>
    </p:spTree>
    <p:extLst>
      <p:ext uri="{BB962C8B-B14F-4D97-AF65-F5344CB8AC3E}">
        <p14:creationId xmlns:p14="http://schemas.microsoft.com/office/powerpoint/2010/main" val="712434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24982" y="1301466"/>
            <a:ext cx="7784893" cy="555653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Hot </a:t>
            </a:r>
            <a:r>
              <a:rPr lang="en-US" dirty="0" err="1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Jupiters</a:t>
            </a:r>
            <a:r>
              <a:rPr lang="en-US" dirty="0">
                <a:solidFill>
                  <a:schemeClr val="bg2"/>
                </a:solidFill>
              </a:rPr>
              <a:t>: hard to form in place, likely to have “migrated”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bg2"/>
                </a:solidFill>
              </a:rPr>
              <a:t>Atmospheres eventually ablate, leaving “stripped core” (</a:t>
            </a:r>
            <a:r>
              <a:rPr lang="en-US" dirty="0">
                <a:solidFill>
                  <a:schemeClr val="bg2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2"/>
                </a:solidFill>
              </a:rPr>
              <a:t>Super-Earth? Ultra-dense?); some hazy atmospheres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Super-Earths</a:t>
            </a:r>
            <a:r>
              <a:rPr lang="en-US" dirty="0">
                <a:solidFill>
                  <a:schemeClr val="bg2"/>
                </a:solidFill>
              </a:rPr>
              <a:t>: rocky, 1.5-2x Earth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Ocean Worlds</a:t>
            </a:r>
            <a:r>
              <a:rPr lang="en-US" dirty="0">
                <a:solidFill>
                  <a:schemeClr val="bg2"/>
                </a:solidFill>
              </a:rPr>
              <a:t>: thick atmospheres, big greenhouse effect?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Lava Worlds</a:t>
            </a:r>
            <a:r>
              <a:rPr lang="en-US" dirty="0">
                <a:solidFill>
                  <a:schemeClr val="bg2"/>
                </a:solidFill>
              </a:rPr>
              <a:t>: rocky, T&gt;1000K (&gt;1400F)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Cotton Candy</a:t>
            </a:r>
            <a:r>
              <a:rPr lang="en-US" dirty="0">
                <a:solidFill>
                  <a:schemeClr val="bg2"/>
                </a:solidFill>
              </a:rPr>
              <a:t>: large; Styrofoam density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Ultra-dense</a:t>
            </a:r>
            <a:r>
              <a:rPr lang="en-US" dirty="0">
                <a:solidFill>
                  <a:schemeClr val="bg2"/>
                </a:solidFill>
              </a:rPr>
              <a:t>: dense as iron; “Super-Mercury”; stripped core?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Some New Planet Types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CE6624-775F-3047-92B8-DA4074E9B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6932" y="1798820"/>
            <a:ext cx="1927068" cy="1083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72A200-FB73-C049-B307-DE3C61E99F73}"/>
              </a:ext>
            </a:extLst>
          </p:cNvPr>
          <p:cNvSpPr txBox="1"/>
          <p:nvPr/>
        </p:nvSpPr>
        <p:spPr>
          <a:xfrm>
            <a:off x="7139482" y="2895921"/>
            <a:ext cx="2004518" cy="523220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Hot Jupiter with haze layer, </a:t>
            </a:r>
            <a:r>
              <a:rPr lang="en-US" b="1" i="1" dirty="0">
                <a:solidFill>
                  <a:srgbClr val="7030A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ESA/Hubble</a:t>
            </a:r>
            <a:endParaRPr lang="en-US" b="1" i="1" dirty="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432E1B-1609-B64B-B42D-FFF077C7F6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9801" y="3592986"/>
            <a:ext cx="1674199" cy="13668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0E8E09-F26F-9949-B22E-6F93F662CEBE}"/>
              </a:ext>
            </a:extLst>
          </p:cNvPr>
          <p:cNvSpPr txBox="1"/>
          <p:nvPr/>
        </p:nvSpPr>
        <p:spPr>
          <a:xfrm>
            <a:off x="7600013" y="4959791"/>
            <a:ext cx="1543987" cy="1815882"/>
          </a:xfrm>
          <a:prstGeom prst="rect">
            <a:avLst/>
          </a:prstGeom>
          <a:solidFill>
            <a:srgbClr val="F2DCF4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Lava world </a:t>
            </a:r>
            <a:r>
              <a:rPr lang="en-US" i="1" dirty="0">
                <a:solidFill>
                  <a:srgbClr val="0070C0"/>
                </a:solidFill>
              </a:rPr>
              <a:t>55 </a:t>
            </a:r>
            <a:r>
              <a:rPr lang="en-US" i="1" dirty="0" err="1">
                <a:solidFill>
                  <a:srgbClr val="0070C0"/>
                </a:solidFill>
              </a:rPr>
              <a:t>Cancri</a:t>
            </a:r>
            <a:r>
              <a:rPr lang="en-US" i="1" dirty="0">
                <a:solidFill>
                  <a:srgbClr val="0070C0"/>
                </a:solidFill>
              </a:rPr>
              <a:t> e, 2x Earth size; dust can stream off with sunlight or solar wind.  Artist impression.  </a:t>
            </a:r>
            <a:r>
              <a:rPr lang="en-US" i="1" dirty="0">
                <a:solidFill>
                  <a:srgbClr val="7030A0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NASA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616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61B9EF5-9846-A844-B62C-24CB72F88E43}"/>
              </a:ext>
            </a:extLst>
          </p:cNvPr>
          <p:cNvSpPr txBox="1"/>
          <p:nvPr/>
        </p:nvSpPr>
        <p:spPr>
          <a:xfrm>
            <a:off x="40806" y="3049039"/>
            <a:ext cx="4327994" cy="2739211"/>
          </a:xfrm>
          <a:prstGeom prst="rect">
            <a:avLst/>
          </a:prstGeom>
          <a:solidFill>
            <a:srgbClr val="F5D8F5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Detections </a:t>
            </a:r>
            <a:r>
              <a:rPr lang="en-US" sz="2400" b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400" b="1" dirty="0"/>
              <a:t> in atmospheres of exoplanets:  big variety!</a:t>
            </a:r>
          </a:p>
          <a:p>
            <a:r>
              <a:rPr lang="en-US" sz="2000" i="1" dirty="0">
                <a:solidFill>
                  <a:srgbClr val="7030A0"/>
                </a:solidFill>
              </a:rPr>
              <a:t>hydrogen, helium, sodium, </a:t>
            </a:r>
            <a:r>
              <a:rPr lang="en-US" sz="2000" b="1" i="1" dirty="0">
                <a:solidFill>
                  <a:srgbClr val="0070C0"/>
                </a:solidFill>
              </a:rPr>
              <a:t>water</a:t>
            </a:r>
            <a:r>
              <a:rPr lang="en-US" sz="2000" i="1" dirty="0">
                <a:solidFill>
                  <a:srgbClr val="7030A0"/>
                </a:solidFill>
              </a:rPr>
              <a:t>, sulfur dioxide, carbon monoxide, </a:t>
            </a:r>
            <a:r>
              <a:rPr lang="en-US" sz="2000" b="1" i="1" dirty="0">
                <a:solidFill>
                  <a:srgbClr val="0070C0"/>
                </a:solidFill>
              </a:rPr>
              <a:t>CO</a:t>
            </a:r>
            <a:r>
              <a:rPr lang="en-US" sz="2000" b="1" i="1" baseline="-25000" dirty="0">
                <a:solidFill>
                  <a:srgbClr val="0070C0"/>
                </a:solidFill>
              </a:rPr>
              <a:t>2</a:t>
            </a:r>
            <a:r>
              <a:rPr lang="en-US" sz="2000" i="1" dirty="0">
                <a:solidFill>
                  <a:srgbClr val="7030A0"/>
                </a:solidFill>
              </a:rPr>
              <a:t>, methane, titanium oxide, hydrogen cyanide</a:t>
            </a:r>
          </a:p>
          <a:p>
            <a:r>
              <a:rPr lang="en-US" sz="2000" i="1" dirty="0">
                <a:solidFill>
                  <a:srgbClr val="7030A0"/>
                </a:solidFill>
              </a:rPr>
              <a:t>ALSO: clouds, haze, a stratosphere</a:t>
            </a:r>
          </a:p>
        </p:txBody>
      </p:sp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" y="1402215"/>
            <a:ext cx="4227225" cy="156583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Transit provides convenient light source to probe exoplanet’s atmosphere 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Exoplanet Atmospheres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797E0-38C0-A645-8F3C-D449BBE3A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226" y="1436914"/>
            <a:ext cx="4916774" cy="14254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262C1-7C68-D54A-B620-5EA668D84E22}"/>
              </a:ext>
            </a:extLst>
          </p:cNvPr>
          <p:cNvSpPr txBox="1"/>
          <p:nvPr/>
        </p:nvSpPr>
        <p:spPr>
          <a:xfrm>
            <a:off x="4871803" y="2913990"/>
            <a:ext cx="362762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Image credit: </a:t>
            </a:r>
            <a:r>
              <a:rPr lang="en-US" b="1" i="1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A. </a:t>
            </a:r>
            <a:r>
              <a:rPr lang="en-US" b="1" i="1" dirty="0" err="1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Feild</a:t>
            </a:r>
            <a:r>
              <a:rPr lang="en-US" b="1" i="1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b="1" i="1" dirty="0" err="1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STScI</a:t>
            </a:r>
            <a:r>
              <a:rPr lang="en-US" b="1" i="1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NASA</a:t>
            </a:r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9A0385-C6CC-3242-988F-193E3EC8B596}"/>
              </a:ext>
            </a:extLst>
          </p:cNvPr>
          <p:cNvSpPr txBox="1"/>
          <p:nvPr/>
        </p:nvSpPr>
        <p:spPr>
          <a:xfrm>
            <a:off x="4766872" y="1618938"/>
            <a:ext cx="899410" cy="2539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B08E56-E501-344D-84FF-3E1C069DCB93}"/>
              </a:ext>
            </a:extLst>
          </p:cNvPr>
          <p:cNvCxnSpPr>
            <a:cxnSpLocks/>
          </p:cNvCxnSpPr>
          <p:nvPr/>
        </p:nvCxnSpPr>
        <p:spPr>
          <a:xfrm>
            <a:off x="4976735" y="2368446"/>
            <a:ext cx="884419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93E606-A862-7E42-968E-9746943A4B2A}"/>
              </a:ext>
            </a:extLst>
          </p:cNvPr>
          <p:cNvCxnSpPr>
            <a:cxnSpLocks/>
          </p:cNvCxnSpPr>
          <p:nvPr/>
        </p:nvCxnSpPr>
        <p:spPr>
          <a:xfrm flipV="1">
            <a:off x="7030387" y="2185134"/>
            <a:ext cx="156771" cy="17851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7F9336-70C8-B345-B8AE-014FE8FFD278}"/>
              </a:ext>
            </a:extLst>
          </p:cNvPr>
          <p:cNvSpPr txBox="1"/>
          <p:nvPr/>
        </p:nvSpPr>
        <p:spPr>
          <a:xfrm>
            <a:off x="40806" y="5982804"/>
            <a:ext cx="4935929" cy="861774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800" b="1" i="1" dirty="0">
                <a:solidFill>
                  <a:srgbClr val="0070C0"/>
                </a:solidFill>
              </a:rPr>
              <a:t>Oxygen? </a:t>
            </a:r>
            <a:r>
              <a:rPr lang="en-US" sz="1600" b="1" i="1" dirty="0"/>
              <a:t>Few cases so far around hot </a:t>
            </a:r>
            <a:r>
              <a:rPr lang="en-US" sz="1600" b="1" i="1" dirty="0" err="1"/>
              <a:t>Jupiters</a:t>
            </a:r>
            <a:r>
              <a:rPr lang="en-US" sz="1600" b="1" i="1" dirty="0"/>
              <a:t>, for example in a hot cloud (T=5200K = 10,000F) around a hot Jupiter; also here </a:t>
            </a:r>
            <a:r>
              <a:rPr lang="en-US" sz="1600" b="1" i="1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0E23721-16D8-B948-82CA-8AB7472578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254367"/>
            <a:ext cx="4775200" cy="26820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B2134D-5518-7344-9523-CC74B58C4848}"/>
              </a:ext>
            </a:extLst>
          </p:cNvPr>
          <p:cNvSpPr txBox="1"/>
          <p:nvPr/>
        </p:nvSpPr>
        <p:spPr>
          <a:xfrm>
            <a:off x="4976736" y="5982804"/>
            <a:ext cx="4167264" cy="738664"/>
          </a:xfrm>
          <a:prstGeom prst="rect">
            <a:avLst/>
          </a:prstGeom>
          <a:solidFill>
            <a:srgbClr val="C7F1CC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James Webb S.T. detection of sand clouds, WASP 107-b, “warm Neptune”,  T=770K (932F), </a:t>
            </a:r>
            <a:r>
              <a:rPr lang="en-US" i="1" dirty="0" err="1"/>
              <a:t>dist</a:t>
            </a:r>
            <a:r>
              <a:rPr lang="en-US" i="1" dirty="0"/>
              <a:t>=200LY. Credit: </a:t>
            </a:r>
            <a:r>
              <a:rPr lang="en-US" i="1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Michel Min/ESA/NASA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CA4233-0305-3E45-8EDE-155465E569FF}"/>
              </a:ext>
            </a:extLst>
          </p:cNvPr>
          <p:cNvSpPr txBox="1"/>
          <p:nvPr/>
        </p:nvSpPr>
        <p:spPr>
          <a:xfrm>
            <a:off x="5923336" y="3610547"/>
            <a:ext cx="1107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Nov 15, 2023</a:t>
            </a:r>
          </a:p>
        </p:txBody>
      </p:sp>
    </p:spTree>
    <p:extLst>
      <p:ext uri="{BB962C8B-B14F-4D97-AF65-F5344CB8AC3E}">
        <p14:creationId xmlns:p14="http://schemas.microsoft.com/office/powerpoint/2010/main" val="731795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3231712"/>
            <a:ext cx="7095067" cy="36262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>
                <a:solidFill>
                  <a:schemeClr val="tx1"/>
                </a:solidFill>
              </a:rPr>
              <a:t>To support life, (we think we) need: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Solid surface / Earth-sized (0.5 – 2x diameter)?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0070C0"/>
                </a:solidFill>
              </a:rPr>
              <a:t>Temperature to allow liquid water (0-100C at Earth pressure)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b="1" i="1" dirty="0">
                <a:solidFill>
                  <a:schemeClr val="tx1"/>
                </a:solidFill>
              </a:rPr>
              <a:t>Depends on star temperature and distance from star!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>
                <a:solidFill>
                  <a:srgbClr val="C00000"/>
                </a:solidFill>
              </a:rPr>
              <a:t>Atmospheric </a:t>
            </a:r>
            <a:r>
              <a:rPr lang="en-US" sz="2400" i="1" u="sng" dirty="0">
                <a:solidFill>
                  <a:srgbClr val="C00000"/>
                </a:solidFill>
              </a:rPr>
              <a:t>greenhouse effect can extend habitable zone</a:t>
            </a:r>
            <a:r>
              <a:rPr lang="en-US" sz="2400" i="1" dirty="0">
                <a:solidFill>
                  <a:srgbClr val="C00000"/>
                </a:solidFill>
              </a:rPr>
              <a:t>.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1" y="8845"/>
            <a:ext cx="3810000" cy="23448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Goldilocks Planets - I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95699-0D8B-A747-B472-F64AA8EF2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533" y="98206"/>
            <a:ext cx="5215467" cy="30518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D4B138-F209-C94E-B9F2-8DDE2FA2E9E0}"/>
              </a:ext>
            </a:extLst>
          </p:cNvPr>
          <p:cNvSpPr txBox="1"/>
          <p:nvPr/>
        </p:nvSpPr>
        <p:spPr>
          <a:xfrm>
            <a:off x="1151466" y="2435376"/>
            <a:ext cx="27770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Image </a:t>
            </a:r>
            <a:r>
              <a:rPr lang="en-US" b="1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b="1" i="1" dirty="0"/>
              <a:t>, Chester Harman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C5CF9E-65C3-5B4A-BF11-C9FA2485C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866" y="3255465"/>
            <a:ext cx="2252133" cy="12556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2ED3E6-3CA8-CB48-990E-0AA5636F44FB}"/>
              </a:ext>
            </a:extLst>
          </p:cNvPr>
          <p:cNvSpPr txBox="1"/>
          <p:nvPr/>
        </p:nvSpPr>
        <p:spPr>
          <a:xfrm>
            <a:off x="7095067" y="4690533"/>
            <a:ext cx="1845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Goldilocks zone, </a:t>
            </a:r>
            <a:r>
              <a:rPr lang="en-US" b="1" i="1" dirty="0" err="1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earthhow.com</a:t>
            </a:r>
            <a:endParaRPr lang="en-US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721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85825"/>
            <a:ext cx="8229600" cy="597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2" name="Text Box 3"/>
          <p:cNvSpPr txBox="1">
            <a:spLocks noChangeArrowheads="1"/>
          </p:cNvSpPr>
          <p:nvPr/>
        </p:nvSpPr>
        <p:spPr bwMode="auto">
          <a:xfrm>
            <a:off x="152400" y="26988"/>
            <a:ext cx="365760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42000"/>
              </a:lnSpc>
              <a:spcBef>
                <a:spcPts val="800"/>
              </a:spcBef>
              <a:buClr>
                <a:srgbClr val="86D1EC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lnSpc>
                <a:spcPct val="142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8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lnSpc>
                <a:spcPct val="142000"/>
              </a:lnSpc>
              <a:spcBef>
                <a:spcPts val="600"/>
              </a:spcBef>
              <a:buClr>
                <a:srgbClr val="7B46D0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FFFF"/>
              </a:buClr>
              <a:buSzPct val="100000"/>
              <a:buFont typeface="Arial" charset="0"/>
              <a:buNone/>
            </a:pPr>
            <a:r>
              <a:rPr lang="en-US" altLang="en-US" sz="1200">
                <a:solidFill>
                  <a:schemeClr val="bg1"/>
                </a:solidFill>
              </a:rPr>
              <a:t>Figure 9 from Planetary Candidates Observed by Kepler. III. Batalha et al. 2013 ApJS 204 24</a:t>
            </a:r>
          </a:p>
        </p:txBody>
      </p:sp>
      <p:sp>
        <p:nvSpPr>
          <p:cNvPr id="92163" name="TextBox 1"/>
          <p:cNvSpPr txBox="1">
            <a:spLocks noChangeArrowheads="1"/>
          </p:cNvSpPr>
          <p:nvPr/>
        </p:nvSpPr>
        <p:spPr bwMode="auto">
          <a:xfrm>
            <a:off x="4038600" y="914400"/>
            <a:ext cx="2362200" cy="632930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42000"/>
              </a:lnSpc>
              <a:spcBef>
                <a:spcPts val="800"/>
              </a:spcBef>
              <a:buClr>
                <a:srgbClr val="86D1EC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lnSpc>
                <a:spcPct val="142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8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lnSpc>
                <a:spcPct val="142000"/>
              </a:lnSpc>
              <a:spcBef>
                <a:spcPts val="600"/>
              </a:spcBef>
              <a:buClr>
                <a:srgbClr val="7B46D0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FFFF"/>
              </a:buClr>
              <a:buSzPct val="100000"/>
              <a:buFont typeface="Arial" charset="0"/>
              <a:buNone/>
            </a:pPr>
            <a:r>
              <a:rPr lang="en-US" altLang="en-US" sz="2800" b="1" dirty="0">
                <a:solidFill>
                  <a:srgbClr val="7030A0"/>
                </a:solidFill>
              </a:rPr>
              <a:t>Hot </a:t>
            </a:r>
            <a:r>
              <a:rPr lang="en-US" altLang="en-US" sz="2800" b="1" dirty="0" err="1">
                <a:solidFill>
                  <a:srgbClr val="7030A0"/>
                </a:solidFill>
              </a:rPr>
              <a:t>Jupiters</a:t>
            </a:r>
            <a:endParaRPr lang="en-US" altLang="en-US" sz="2800" b="1" dirty="0">
              <a:solidFill>
                <a:srgbClr val="7030A0"/>
              </a:solidFill>
            </a:endParaRPr>
          </a:p>
        </p:txBody>
      </p:sp>
      <p:cxnSp>
        <p:nvCxnSpPr>
          <p:cNvPr id="92164" name="Straight Arrow Connector 3"/>
          <p:cNvCxnSpPr>
            <a:cxnSpLocks noChangeShapeType="1"/>
          </p:cNvCxnSpPr>
          <p:nvPr/>
        </p:nvCxnSpPr>
        <p:spPr bwMode="auto">
          <a:xfrm>
            <a:off x="990600" y="5562600"/>
            <a:ext cx="609600" cy="0"/>
          </a:xfrm>
          <a:prstGeom prst="straightConnector1">
            <a:avLst/>
          </a:prstGeom>
          <a:noFill/>
          <a:ln w="57150">
            <a:solidFill>
              <a:srgbClr val="FF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65" name="Straight Arrow Connector 5"/>
          <p:cNvCxnSpPr>
            <a:cxnSpLocks noChangeShapeType="1"/>
          </p:cNvCxnSpPr>
          <p:nvPr/>
        </p:nvCxnSpPr>
        <p:spPr bwMode="auto">
          <a:xfrm flipH="1">
            <a:off x="1905000" y="5562600"/>
            <a:ext cx="533400" cy="0"/>
          </a:xfrm>
          <a:prstGeom prst="straightConnector1">
            <a:avLst/>
          </a:prstGeom>
          <a:noFill/>
          <a:ln w="57150">
            <a:solidFill>
              <a:srgbClr val="FF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166" name="TextBox 7"/>
          <p:cNvSpPr txBox="1">
            <a:spLocks noChangeArrowheads="1"/>
          </p:cNvSpPr>
          <p:nvPr/>
        </p:nvSpPr>
        <p:spPr bwMode="auto">
          <a:xfrm>
            <a:off x="1447800" y="5913438"/>
            <a:ext cx="1676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42000"/>
              </a:lnSpc>
              <a:spcBef>
                <a:spcPts val="800"/>
              </a:spcBef>
              <a:buClr>
                <a:srgbClr val="86D1EC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lnSpc>
                <a:spcPct val="142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8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lnSpc>
                <a:spcPct val="142000"/>
              </a:lnSpc>
              <a:spcBef>
                <a:spcPts val="600"/>
              </a:spcBef>
              <a:buClr>
                <a:srgbClr val="7B46D0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Arial" charset="0"/>
              <a:buNone/>
            </a:pPr>
            <a:r>
              <a:rPr lang="en-US" altLang="en-US" sz="2400" b="1" dirty="0">
                <a:solidFill>
                  <a:srgbClr val="FF0000"/>
                </a:solidFill>
              </a:rPr>
              <a:t>Habitable zone</a:t>
            </a:r>
          </a:p>
        </p:txBody>
      </p:sp>
      <p:cxnSp>
        <p:nvCxnSpPr>
          <p:cNvPr id="92167" name="Straight Connector 10"/>
          <p:cNvCxnSpPr>
            <a:cxnSpLocks noChangeShapeType="1"/>
          </p:cNvCxnSpPr>
          <p:nvPr/>
        </p:nvCxnSpPr>
        <p:spPr bwMode="auto">
          <a:xfrm>
            <a:off x="1600200" y="4038600"/>
            <a:ext cx="0" cy="10668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68" name="Straight Connector 13"/>
          <p:cNvCxnSpPr>
            <a:cxnSpLocks noChangeShapeType="1"/>
          </p:cNvCxnSpPr>
          <p:nvPr/>
        </p:nvCxnSpPr>
        <p:spPr bwMode="auto">
          <a:xfrm>
            <a:off x="1600200" y="5105400"/>
            <a:ext cx="228600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69" name="Straight Connector 16"/>
          <p:cNvCxnSpPr>
            <a:cxnSpLocks noChangeShapeType="1"/>
          </p:cNvCxnSpPr>
          <p:nvPr/>
        </p:nvCxnSpPr>
        <p:spPr bwMode="auto">
          <a:xfrm flipV="1">
            <a:off x="1905000" y="4038600"/>
            <a:ext cx="0" cy="10668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70" name="Straight Connector 19"/>
          <p:cNvCxnSpPr>
            <a:cxnSpLocks noChangeShapeType="1"/>
          </p:cNvCxnSpPr>
          <p:nvPr/>
        </p:nvCxnSpPr>
        <p:spPr bwMode="auto">
          <a:xfrm>
            <a:off x="1600200" y="4038600"/>
            <a:ext cx="304800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171" name="TextBox 21"/>
          <p:cNvSpPr txBox="1">
            <a:spLocks noChangeArrowheads="1"/>
          </p:cNvSpPr>
          <p:nvPr/>
        </p:nvSpPr>
        <p:spPr bwMode="auto">
          <a:xfrm rot="-5400000">
            <a:off x="361779" y="3913669"/>
            <a:ext cx="2057400" cy="47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42000"/>
              </a:lnSpc>
              <a:spcBef>
                <a:spcPts val="800"/>
              </a:spcBef>
              <a:buClr>
                <a:srgbClr val="86D1EC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lnSpc>
                <a:spcPct val="142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8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lnSpc>
                <a:spcPct val="142000"/>
              </a:lnSpc>
              <a:spcBef>
                <a:spcPts val="600"/>
              </a:spcBef>
              <a:buClr>
                <a:srgbClr val="7B46D0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FFFF"/>
              </a:buClr>
              <a:buSzPct val="100000"/>
              <a:buFont typeface="Arial" charset="0"/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Goldilocks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10400" y="1981200"/>
            <a:ext cx="1447800" cy="1016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eaLnBrk="1" hangingPunct="1"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dirty="0">
                <a:solidFill>
                  <a:srgbClr val="6666FF"/>
                </a:solidFill>
                <a:ea typeface="ＭＳ Ｐゴシック" charset="0"/>
                <a:cs typeface="ＭＳ Ｐゴシック" charset="0"/>
              </a:rPr>
              <a:t>disc. 2010</a:t>
            </a:r>
          </a:p>
          <a:p>
            <a:pPr eaLnBrk="1" hangingPunct="1"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disc. 2011</a:t>
            </a:r>
          </a:p>
          <a:p>
            <a:pPr eaLnBrk="1" hangingPunct="1">
              <a:buClr>
                <a:srgbClr val="FFFFFF"/>
              </a:buClr>
              <a:buSzPct val="100000"/>
              <a:buFont typeface="Arial" charset="0"/>
              <a:buNone/>
              <a:defRPr/>
            </a:pPr>
            <a:r>
              <a:rPr lang="en-US" dirty="0">
                <a:solidFill>
                  <a:srgbClr val="FFFA0A"/>
                </a:solidFill>
                <a:ea typeface="ＭＳ Ｐゴシック" charset="0"/>
                <a:cs typeface="ＭＳ Ｐゴシック" charset="0"/>
              </a:rPr>
              <a:t>disc. 2013 </a:t>
            </a:r>
          </a:p>
        </p:txBody>
      </p:sp>
      <p:sp>
        <p:nvSpPr>
          <p:cNvPr id="92173" name="TextBox 23"/>
          <p:cNvSpPr txBox="1">
            <a:spLocks noChangeArrowheads="1"/>
          </p:cNvSpPr>
          <p:nvPr/>
        </p:nvSpPr>
        <p:spPr bwMode="auto">
          <a:xfrm>
            <a:off x="6629400" y="4038600"/>
            <a:ext cx="1295400" cy="7080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42000"/>
              </a:lnSpc>
              <a:spcBef>
                <a:spcPts val="800"/>
              </a:spcBef>
              <a:buClr>
                <a:srgbClr val="86D1EC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lnSpc>
                <a:spcPct val="142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8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lnSpc>
                <a:spcPct val="142000"/>
              </a:lnSpc>
              <a:spcBef>
                <a:spcPts val="600"/>
              </a:spcBef>
              <a:buClr>
                <a:srgbClr val="7B46D0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Arial" charset="0"/>
              <a:buNone/>
            </a:pPr>
            <a:r>
              <a:rPr lang="en-US" altLang="en-US" sz="2000" b="1" dirty="0">
                <a:solidFill>
                  <a:srgbClr val="7030A0"/>
                </a:solidFill>
              </a:rPr>
              <a:t>Super-Earths</a:t>
            </a:r>
          </a:p>
        </p:txBody>
      </p:sp>
      <p:cxnSp>
        <p:nvCxnSpPr>
          <p:cNvPr id="92174" name="Straight Connector 25"/>
          <p:cNvCxnSpPr>
            <a:cxnSpLocks noChangeShapeType="1"/>
          </p:cNvCxnSpPr>
          <p:nvPr/>
        </p:nvCxnSpPr>
        <p:spPr bwMode="auto">
          <a:xfrm>
            <a:off x="1828800" y="4038600"/>
            <a:ext cx="6705600" cy="0"/>
          </a:xfrm>
          <a:prstGeom prst="line">
            <a:avLst/>
          </a:prstGeom>
          <a:noFill/>
          <a:ln w="38100">
            <a:solidFill>
              <a:srgbClr val="FF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75" name="Straight Connector 30"/>
          <p:cNvCxnSpPr>
            <a:cxnSpLocks noChangeShapeType="1"/>
          </p:cNvCxnSpPr>
          <p:nvPr/>
        </p:nvCxnSpPr>
        <p:spPr bwMode="auto">
          <a:xfrm>
            <a:off x="1828800" y="5105400"/>
            <a:ext cx="6705600" cy="0"/>
          </a:xfrm>
          <a:prstGeom prst="line">
            <a:avLst/>
          </a:prstGeom>
          <a:noFill/>
          <a:ln w="38100">
            <a:solidFill>
              <a:srgbClr val="FF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176" name="TextBox 4096"/>
          <p:cNvSpPr txBox="1">
            <a:spLocks noChangeArrowheads="1"/>
          </p:cNvSpPr>
          <p:nvPr/>
        </p:nvSpPr>
        <p:spPr bwMode="auto">
          <a:xfrm>
            <a:off x="4381500" y="121591"/>
            <a:ext cx="4495800" cy="710259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42000"/>
              </a:lnSpc>
              <a:spcBef>
                <a:spcPts val="800"/>
              </a:spcBef>
              <a:buClr>
                <a:srgbClr val="86D1EC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lnSpc>
                <a:spcPct val="142000"/>
              </a:lnSpc>
              <a:spcBef>
                <a:spcPts val="7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8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lnSpc>
                <a:spcPct val="142000"/>
              </a:lnSpc>
              <a:spcBef>
                <a:spcPts val="600"/>
              </a:spcBef>
              <a:buClr>
                <a:srgbClr val="7B46D0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100000"/>
              <a:buFont typeface="Arial" charset="0"/>
              <a:buChar char="–"/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lnSpc>
                <a:spcPct val="142000"/>
              </a:lnSpc>
              <a:spcBef>
                <a:spcPts val="500"/>
              </a:spcBef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FFFFFF"/>
              </a:buClr>
              <a:buSzPct val="63000"/>
              <a:buFont typeface="Wingdings" charset="2"/>
              <a:buBlip>
                <a:blip r:embed="rId5"/>
              </a:buBlip>
              <a:defRPr sz="20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FFFFFF"/>
              </a:buClr>
              <a:buSzPct val="100000"/>
              <a:buFont typeface="Arial" charset="0"/>
              <a:buNone/>
            </a:pPr>
            <a:r>
              <a:rPr lang="en-US" altLang="en-US" b="1" dirty="0">
                <a:solidFill>
                  <a:schemeClr val="tx1"/>
                </a:solidFill>
              </a:rPr>
              <a:t>Goldilocks Planets - II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72609F-C3AF-6840-86BD-A56D2DF46AA5}"/>
              </a:ext>
            </a:extLst>
          </p:cNvPr>
          <p:cNvSpPr txBox="1"/>
          <p:nvPr/>
        </p:nvSpPr>
        <p:spPr>
          <a:xfrm>
            <a:off x="5676900" y="5309364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Kepler results 2013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6C4CA-C10D-5E4C-849C-4291934C517D}"/>
              </a:ext>
            </a:extLst>
          </p:cNvPr>
          <p:cNvSpPr txBox="1"/>
          <p:nvPr/>
        </p:nvSpPr>
        <p:spPr>
          <a:xfrm>
            <a:off x="5315712" y="6175152"/>
            <a:ext cx="3619500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Habitable Exoplanet Catalog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</a:rPr>
              <a:t>: 60 as of Feb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1BA91-60C8-8C4E-8117-E0FE7C52EB45}"/>
              </a:ext>
            </a:extLst>
          </p:cNvPr>
          <p:cNvSpPr txBox="1"/>
          <p:nvPr/>
        </p:nvSpPr>
        <p:spPr>
          <a:xfrm>
            <a:off x="609600" y="121591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</a:rPr>
              <a:t>© Gerard </a:t>
            </a:r>
            <a:r>
              <a:rPr lang="en-US" dirty="0" err="1">
                <a:solidFill>
                  <a:schemeClr val="dk1"/>
                </a:solidFill>
              </a:rPr>
              <a:t>Williger</a:t>
            </a:r>
            <a:r>
              <a:rPr lang="en-US" dirty="0">
                <a:solidFill>
                  <a:schemeClr val="dk1"/>
                </a:solidFill>
              </a:rPr>
              <a:t> 2023, U Louisville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61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" y="1402214"/>
            <a:ext cx="5317066" cy="52525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One day, we may find a planet: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Rocky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Earth-sized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Earth-type temperature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Atmosphere with something “out of balance” (which must be replaced)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Example: oxygen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Or perhaps chlorophyll!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May also have magnetic field!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Life on an Exoplanet?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CF9450-9DCE-D249-BE44-325FDBB12089}"/>
              </a:ext>
            </a:extLst>
          </p:cNvPr>
          <p:cNvSpPr txBox="1"/>
          <p:nvPr/>
        </p:nvSpPr>
        <p:spPr>
          <a:xfrm>
            <a:off x="5317067" y="1402214"/>
            <a:ext cx="3471333" cy="2031325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800" b="1" dirty="0"/>
              <a:t>Top ten Earth-like exoplanets, </a:t>
            </a:r>
            <a:r>
              <a:rPr lang="en-US" sz="1800" b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space.com</a:t>
            </a:r>
            <a:r>
              <a:rPr lang="en-US" sz="1800" b="1" dirty="0"/>
              <a:t>, May 8, 2023, has 2’ VIDEO of exoplanet with magnetic field, YZ </a:t>
            </a:r>
            <a:r>
              <a:rPr lang="en-US" sz="1800" b="1" dirty="0" err="1"/>
              <a:t>Ceti</a:t>
            </a:r>
            <a:r>
              <a:rPr lang="en-US" sz="1800" b="1" dirty="0"/>
              <a:t> d (not in habitable zone).  Also has </a:t>
            </a:r>
            <a:r>
              <a:rPr lang="en-US" sz="1800" b="1" i="1" dirty="0"/>
              <a:t>22’ VIDEO: Search for another Earth</a:t>
            </a:r>
            <a:r>
              <a:rPr lang="en-US" sz="1800" b="1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90F1FE-41C1-BE42-B2CC-F83CC6E7A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243" y="3480482"/>
            <a:ext cx="3834757" cy="2157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B226F9-9111-A748-B136-D6DFBE477B62}"/>
              </a:ext>
            </a:extLst>
          </p:cNvPr>
          <p:cNvSpPr txBox="1"/>
          <p:nvPr/>
        </p:nvSpPr>
        <p:spPr>
          <a:xfrm>
            <a:off x="5317067" y="5740400"/>
            <a:ext cx="34713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Habitable planets as of 2014 – there are many more today!  </a:t>
            </a:r>
            <a:r>
              <a:rPr lang="en-US" b="1" i="1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Medium.com, Duncan Geere, Mar 4, 2014</a:t>
            </a:r>
            <a:endParaRPr lang="en-US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451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>
            <a:spLocks noGrp="1"/>
          </p:cNvSpPr>
          <p:nvPr>
            <p:ph type="title"/>
          </p:nvPr>
        </p:nvSpPr>
        <p:spPr>
          <a:xfrm>
            <a:off x="0" y="25401"/>
            <a:ext cx="9102461" cy="92286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134" name="Google Shape;134;p5"/>
          <p:cNvSpPr txBox="1">
            <a:spLocks noGrp="1"/>
          </p:cNvSpPr>
          <p:nvPr>
            <p:ph type="body" idx="1"/>
          </p:nvPr>
        </p:nvSpPr>
        <p:spPr>
          <a:xfrm>
            <a:off x="-1" y="973668"/>
            <a:ext cx="7975601" cy="57724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 dirty="0"/>
              <a:t>Transits allow discovery of LARGE NUMBERS of exoplanets</a:t>
            </a:r>
          </a:p>
          <a:p>
            <a:pPr marL="798513" lvl="1" indent="-341313">
              <a:spcBef>
                <a:spcPts val="0"/>
              </a:spcBef>
              <a:buSzPts val="2800"/>
              <a:buChar char="•"/>
            </a:pPr>
            <a:r>
              <a:rPr lang="en-US" sz="2400" b="1" dirty="0"/>
              <a:t>Also provide:</a:t>
            </a:r>
          </a:p>
          <a:p>
            <a:pPr marL="1255713" lvl="2" indent="-341313">
              <a:spcBef>
                <a:spcPts val="0"/>
              </a:spcBef>
              <a:buSzPts val="2800"/>
            </a:pPr>
            <a:r>
              <a:rPr lang="en-US" sz="2000" b="1" dirty="0"/>
              <a:t>sizes, probes of atmospheres, densities</a:t>
            </a:r>
          </a:p>
          <a:p>
            <a:pPr marL="1255713" lvl="2" indent="-341313">
              <a:spcBef>
                <a:spcPts val="0"/>
              </a:spcBef>
              <a:buSzPts val="2800"/>
            </a:pPr>
            <a:r>
              <a:rPr lang="en-US" sz="2000" b="1" dirty="0"/>
              <a:t>orbital periods </a:t>
            </a:r>
            <a:r>
              <a:rPr lang="en-US" sz="2000" b="1" dirty="0">
                <a:sym typeface="Wingdings" pitchFamily="2" charset="2"/>
              </a:rPr>
              <a:t> semi-major axes  temperatures</a:t>
            </a:r>
            <a:endParaRPr lang="en-US" sz="2000" b="1" dirty="0"/>
          </a:p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Helped by </a:t>
            </a:r>
            <a:r>
              <a:rPr lang="en-US" sz="2800" b="1" dirty="0">
                <a:solidFill>
                  <a:srgbClr val="7030A0"/>
                </a:solidFill>
              </a:rPr>
              <a:t>satellites</a:t>
            </a:r>
            <a:r>
              <a:rPr lang="en-US" sz="2800" b="1" dirty="0">
                <a:solidFill>
                  <a:schemeClr val="tx1"/>
                </a:solidFill>
              </a:rPr>
              <a:t>  (</a:t>
            </a:r>
            <a:r>
              <a:rPr lang="en-US" sz="2800" b="1" dirty="0" err="1">
                <a:solidFill>
                  <a:schemeClr val="tx1"/>
                </a:solidFill>
              </a:rPr>
              <a:t>CoRoT</a:t>
            </a:r>
            <a:r>
              <a:rPr lang="en-US" sz="2800" b="1" dirty="0">
                <a:solidFill>
                  <a:schemeClr val="tx1"/>
                </a:solidFill>
              </a:rPr>
              <a:t>, Kepler, TESS, CHEOPS) and </a:t>
            </a:r>
            <a:r>
              <a:rPr lang="en-US" sz="2800" b="1" dirty="0">
                <a:solidFill>
                  <a:srgbClr val="7030A0"/>
                </a:solidFill>
              </a:rPr>
              <a:t>ground-based programs</a:t>
            </a:r>
          </a:p>
          <a:p>
            <a:pPr marL="798513" lvl="1" indent="-341313">
              <a:spcBef>
                <a:spcPts val="0"/>
              </a:spcBef>
              <a:buSzPts val="280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Result:  &gt;5000 exoplanets, BIG VARIETY</a:t>
            </a:r>
          </a:p>
          <a:p>
            <a:pPr marL="798513" lvl="1" indent="-341313">
              <a:spcBef>
                <a:spcPts val="0"/>
              </a:spcBef>
              <a:buSzPts val="280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Include some “Goldilocks” planets </a:t>
            </a:r>
            <a:r>
              <a:rPr lang="en-US" sz="2400" b="1" dirty="0">
                <a:solidFill>
                  <a:srgbClr val="0070C0"/>
                </a:solidFill>
                <a:sym typeface="Wingdings" pitchFamily="2" charset="2"/>
              </a:rPr>
              <a:t> LIFE????</a:t>
            </a:r>
            <a:endParaRPr lang="en-US" sz="2400" b="1" dirty="0">
              <a:solidFill>
                <a:srgbClr val="0070C0"/>
              </a:solidFill>
            </a:endParaRPr>
          </a:p>
          <a:p>
            <a:pPr marL="798513" lvl="1" indent="-341313">
              <a:spcBef>
                <a:spcPts val="0"/>
              </a:spcBef>
              <a:buSzPts val="2800"/>
              <a:buChar char="•"/>
            </a:pPr>
            <a:r>
              <a:rPr lang="en-US" sz="2400" b="1" u="sng" dirty="0">
                <a:solidFill>
                  <a:schemeClr val="tx1"/>
                </a:solidFill>
              </a:rPr>
              <a:t>Numbers</a:t>
            </a:r>
            <a:r>
              <a:rPr lang="en-US" sz="2400" b="1" dirty="0">
                <a:solidFill>
                  <a:srgbClr val="0070C0"/>
                </a:solidFill>
              </a:rPr>
              <a:t> only will </a:t>
            </a:r>
            <a:r>
              <a:rPr lang="en-US" sz="2400" b="1" i="1" u="sng" dirty="0">
                <a:solidFill>
                  <a:schemeClr val="tx1"/>
                </a:solidFill>
              </a:rPr>
              <a:t>grow with time as we monitor stars for longer periods</a:t>
            </a:r>
          </a:p>
          <a:p>
            <a:pPr marL="341313" indent="-341313">
              <a:spcBef>
                <a:spcPts val="0"/>
              </a:spcBef>
              <a:buSzPts val="2800"/>
            </a:pPr>
            <a:r>
              <a:rPr lang="en-US" sz="2800" b="1" dirty="0">
                <a:solidFill>
                  <a:srgbClr val="C00000"/>
                </a:solidFill>
              </a:rPr>
              <a:t>All from science learned from eclipses and transits – </a:t>
            </a:r>
            <a:r>
              <a:rPr lang="en-US" sz="2800" b="1" i="1" u="sng" dirty="0">
                <a:solidFill>
                  <a:schemeClr val="tx1"/>
                </a:solidFill>
              </a:rPr>
              <a:t>what you just saw!</a:t>
            </a:r>
          </a:p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 i="1" dirty="0">
                <a:solidFill>
                  <a:srgbClr val="7030A0"/>
                </a:solidFill>
              </a:rPr>
              <a:t>Join in the effort with Citizen Science</a:t>
            </a:r>
            <a:r>
              <a:rPr lang="en-US" sz="2800" b="1" dirty="0">
                <a:solidFill>
                  <a:schemeClr val="tx1"/>
                </a:solidFill>
              </a:rPr>
              <a:t> - </a:t>
            </a:r>
            <a:r>
              <a:rPr lang="en-US" sz="2800" b="1" u="sng" dirty="0">
                <a:solidFill>
                  <a:schemeClr val="tx1"/>
                </a:solidFill>
              </a:rPr>
              <a:t>STAY TUNED</a:t>
            </a:r>
            <a:r>
              <a:rPr lang="en-US" sz="2800" b="1" dirty="0">
                <a:solidFill>
                  <a:schemeClr val="tx1"/>
                </a:solidFill>
              </a:rPr>
              <a:t>!</a:t>
            </a:r>
          </a:p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75406" y="0"/>
            <a:ext cx="38427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E5F895-7E69-F648-87D1-6DB0DB119D28}"/>
              </a:ext>
            </a:extLst>
          </p:cNvPr>
          <p:cNvSpPr txBox="1"/>
          <p:nvPr/>
        </p:nvSpPr>
        <p:spPr>
          <a:xfrm>
            <a:off x="6790266" y="83692"/>
            <a:ext cx="2312195" cy="20621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Perhaps around some exoplanet, there is a large moon which just blocks its star’s disk, permitting a view of its corona and inspiring beings to investigate stars…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D0858-AC06-9A46-8E7F-C0E24C348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438" y="4754880"/>
            <a:ext cx="1279023" cy="853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C6212-BA3E-D74A-9987-D05AEA571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286" y="1407419"/>
            <a:ext cx="721968" cy="738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7AD6B4-FF8F-B447-A51D-7F17BEF55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363" y="2742474"/>
            <a:ext cx="1011911" cy="1011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4DF87F-AD3A-F84F-8EF8-41A4F6579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8322" y="5694902"/>
            <a:ext cx="1119952" cy="10512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7687733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Apparent Sun would be bright star, just fainter than Rigel in Orion’s shoulder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Jupiter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4 arcsec away = </a:t>
            </a:r>
            <a:r>
              <a:rPr lang="en-US" dirty="0">
                <a:solidFill>
                  <a:srgbClr val="0070C0"/>
                </a:solidFill>
              </a:rPr>
              <a:t>4x thicker than a thick human hair at 2</a:t>
            </a:r>
            <a:r>
              <a:rPr lang="en-US" baseline="30000" dirty="0">
                <a:solidFill>
                  <a:srgbClr val="0070C0"/>
                </a:solidFill>
              </a:rPr>
              <a:t>nd</a:t>
            </a:r>
            <a:r>
              <a:rPr lang="en-US" dirty="0">
                <a:solidFill>
                  <a:srgbClr val="0070C0"/>
                </a:solidFill>
              </a:rPr>
              <a:t> base viewed from home plate on a baseball diamond. </a:t>
            </a:r>
            <a:r>
              <a:rPr lang="en-US" dirty="0">
                <a:solidFill>
                  <a:schemeClr val="tx1"/>
                </a:solidFill>
              </a:rPr>
              <a:t> (Full Moon is 30 arcmin = 1800 arcsec across.)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C00000"/>
                </a:solidFill>
              </a:rPr>
              <a:t>4 billion times fainter than apparent Sun! – </a:t>
            </a:r>
            <a:r>
              <a:rPr lang="en-US" b="1" u="sng" dirty="0">
                <a:solidFill>
                  <a:srgbClr val="C00000"/>
                </a:solidFill>
              </a:rPr>
              <a:t>lost in glare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chemeClr val="tx1"/>
                </a:solidFill>
              </a:rPr>
              <a:t>Earth: 0.8 arcsec away, </a:t>
            </a:r>
            <a:r>
              <a:rPr lang="en-US" dirty="0">
                <a:solidFill>
                  <a:srgbClr val="C00000"/>
                </a:solidFill>
              </a:rPr>
              <a:t>1/10 trillionth as bright!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chemeClr val="tx1"/>
                </a:solidFill>
              </a:rPr>
              <a:t>Most stars &gt;100x farther!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Our Solar System </a:t>
            </a:r>
            <a:br>
              <a:rPr lang="en-US" sz="4800" dirty="0"/>
            </a:br>
            <a:r>
              <a:rPr lang="en-US" sz="4800" dirty="0"/>
              <a:t>from Nearest Star</a:t>
            </a:r>
            <a:endParaRPr sz="48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7"/>
            <a:ext cx="212860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F51E4-EAF7-354D-AB2F-CD36AFEE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867" y="1917088"/>
            <a:ext cx="1998133" cy="1332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976115-A913-FB47-BF87-9C9BB69CE9FF}"/>
              </a:ext>
            </a:extLst>
          </p:cNvPr>
          <p:cNvSpPr txBox="1"/>
          <p:nvPr/>
        </p:nvSpPr>
        <p:spPr>
          <a:xfrm>
            <a:off x="7687733" y="3335867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1994FE-52F0-B84C-AFE1-149DDB3CF5AC}"/>
              </a:ext>
            </a:extLst>
          </p:cNvPr>
          <p:cNvSpPr txBox="1"/>
          <p:nvPr/>
        </p:nvSpPr>
        <p:spPr>
          <a:xfrm>
            <a:off x="7145867" y="4944533"/>
            <a:ext cx="1998133" cy="1815882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If Sun were a grapefruit in Louisville, Earth would be a 1mm BB 11m (12 yds) away.  </a:t>
            </a:r>
            <a:r>
              <a:rPr lang="en-US" b="1" i="1" u="sng" dirty="0">
                <a:solidFill>
                  <a:srgbClr val="C00000"/>
                </a:solidFill>
              </a:rPr>
              <a:t>Nearest </a:t>
            </a:r>
            <a:r>
              <a:rPr lang="en-US" b="1" i="1" dirty="0">
                <a:solidFill>
                  <a:srgbClr val="C00000"/>
                </a:solidFill>
              </a:rPr>
              <a:t>star: grapefruit in Seattle WA!</a:t>
            </a:r>
          </a:p>
        </p:txBody>
      </p:sp>
    </p:spTree>
    <p:extLst>
      <p:ext uri="{BB962C8B-B14F-4D97-AF65-F5344CB8AC3E}">
        <p14:creationId xmlns:p14="http://schemas.microsoft.com/office/powerpoint/2010/main" val="304332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25676"/>
            <a:ext cx="9144000" cy="710067"/>
          </a:xfrm>
          <a:solidFill>
            <a:srgbClr val="FF0000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altLang="en-US" sz="4000" b="1" dirty="0">
                <a:solidFill>
                  <a:schemeClr val="tx1"/>
                </a:solidFill>
                <a:ea typeface="ＭＳ Ｐゴシック" charset="-128"/>
              </a:rPr>
              <a:t>Exoplanets: Hard to Discover!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053642"/>
            <a:ext cx="7366000" cy="5472499"/>
          </a:xfrm>
          <a:solidFill>
            <a:srgbClr val="FFFF00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buClr>
                <a:srgbClr val="FFFFFF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3600" b="1" dirty="0">
                <a:ea typeface="ＭＳ Ｐゴシック" charset="-128"/>
              </a:rPr>
              <a:t>Exoplanets only reflect small amount of their host-stars</a:t>
            </a:r>
            <a:r>
              <a:rPr lang="ja-JP" altLang="en-GB" sz="3600" b="1">
                <a:ea typeface="ＭＳ Ｐゴシック" charset="-128"/>
              </a:rPr>
              <a:t>’</a:t>
            </a:r>
            <a:r>
              <a:rPr lang="en-GB" altLang="ja-JP" sz="3600" b="1" dirty="0">
                <a:ea typeface="ＭＳ Ｐゴシック" charset="-128"/>
              </a:rPr>
              <a:t> luminosities </a:t>
            </a:r>
          </a:p>
          <a:p>
            <a:pPr eaLnBrk="1" hangingPunct="1">
              <a:lnSpc>
                <a:spcPct val="100000"/>
              </a:lnSpc>
              <a:buClr>
                <a:srgbClr val="FFFFFF"/>
              </a:buClr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3600" b="1" dirty="0">
                <a:solidFill>
                  <a:srgbClr val="0070C0"/>
                </a:solidFill>
                <a:ea typeface="ＭＳ Ｐゴシック" charset="-128"/>
              </a:rPr>
              <a:t>	</a:t>
            </a:r>
            <a:r>
              <a:rPr lang="en-GB" altLang="en-US" sz="3600" b="1" dirty="0">
                <a:solidFill>
                  <a:srgbClr val="0070C0"/>
                </a:solidFill>
                <a:latin typeface="Symbol" charset="2"/>
                <a:ea typeface="ＭＳ Ｐゴシック" charset="-128"/>
              </a:rPr>
              <a:t>-- </a:t>
            </a:r>
            <a:r>
              <a:rPr lang="en-GB" altLang="en-US" sz="3600" b="1" dirty="0">
                <a:solidFill>
                  <a:srgbClr val="0070C0"/>
                </a:solidFill>
                <a:ea typeface="ＭＳ Ｐゴシック" charset="-128"/>
              </a:rPr>
              <a:t>extremely difficult to see directly – </a:t>
            </a:r>
            <a:r>
              <a:rPr lang="en-GB" altLang="en-US" sz="3600" b="1" i="1" dirty="0">
                <a:solidFill>
                  <a:srgbClr val="C00000"/>
                </a:solidFill>
                <a:ea typeface="ＭＳ Ｐゴシック" charset="-128"/>
              </a:rPr>
              <a:t>like a bug by a light</a:t>
            </a:r>
          </a:p>
          <a:p>
            <a:pPr eaLnBrk="1" hangingPunct="1">
              <a:lnSpc>
                <a:spcPct val="100000"/>
              </a:lnSpc>
              <a:buClr>
                <a:srgbClr val="FFFFFF"/>
              </a:buClr>
              <a:buFont typeface="Wingdings" charset="2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3600" b="1" dirty="0">
                <a:ea typeface="ＭＳ Ｐゴシック" charset="-128"/>
              </a:rPr>
              <a:t>	</a:t>
            </a:r>
            <a:r>
              <a:rPr lang="en-GB" altLang="en-US" sz="3600" b="1" i="1" u="sng" dirty="0">
                <a:solidFill>
                  <a:srgbClr val="7030A0"/>
                </a:solidFill>
                <a:ea typeface="ＭＳ Ｐゴシック" charset="-128"/>
              </a:rPr>
              <a:t>INDIRECT methods</a:t>
            </a:r>
            <a:r>
              <a:rPr lang="en-GB" altLang="en-US" sz="3600" b="1" i="1" dirty="0">
                <a:solidFill>
                  <a:srgbClr val="7030A0"/>
                </a:solidFill>
                <a:ea typeface="ＭＳ Ｐゴシック" charset="-128"/>
              </a:rPr>
              <a:t>: </a:t>
            </a:r>
            <a:r>
              <a:rPr lang="en-GB" altLang="en-US" sz="3600" b="1" i="1" dirty="0">
                <a:ea typeface="ＭＳ Ｐゴシック" charset="-128"/>
              </a:rPr>
              <a:t>look for </a:t>
            </a:r>
          </a:p>
          <a:p>
            <a:pPr marL="508000" lvl="1" indent="0">
              <a:lnSpc>
                <a:spcPct val="100000"/>
              </a:lnSpc>
              <a:buClr>
                <a:srgbClr val="FFFFFF"/>
              </a:buClr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3200" b="1" i="1" dirty="0">
                <a:ea typeface="ＭＳ Ｐゴシック" charset="-128"/>
              </a:rPr>
              <a:t>1) </a:t>
            </a:r>
            <a:r>
              <a:rPr lang="en-GB" altLang="en-US" sz="3200" b="1" i="1" dirty="0">
                <a:solidFill>
                  <a:srgbClr val="0070C0"/>
                </a:solidFill>
                <a:ea typeface="ＭＳ Ｐゴシック" charset="-128"/>
              </a:rPr>
              <a:t>“</a:t>
            </a:r>
            <a:r>
              <a:rPr lang="en-GB" altLang="en-US" sz="3200" b="1" i="1" u="sng" dirty="0">
                <a:solidFill>
                  <a:srgbClr val="0070C0"/>
                </a:solidFill>
                <a:ea typeface="ＭＳ Ｐゴシック" charset="-128"/>
              </a:rPr>
              <a:t>Reflex Motions</a:t>
            </a:r>
            <a:r>
              <a:rPr lang="en-GB" altLang="en-US" sz="3200" b="1" i="1" dirty="0">
                <a:solidFill>
                  <a:srgbClr val="0070C0"/>
                </a:solidFill>
                <a:ea typeface="ＭＳ Ｐゴシック" charset="-128"/>
              </a:rPr>
              <a:t>” </a:t>
            </a:r>
            <a:r>
              <a:rPr lang="en-GB" altLang="en-US" sz="3200" b="1" i="1" dirty="0">
                <a:ea typeface="ＭＳ Ｐゴシック" charset="-128"/>
              </a:rPr>
              <a:t>of stars caused by an orbiting object</a:t>
            </a:r>
          </a:p>
          <a:p>
            <a:pPr marL="508000" lvl="1" indent="0">
              <a:lnSpc>
                <a:spcPct val="100000"/>
              </a:lnSpc>
              <a:buClr>
                <a:srgbClr val="FFFFFF"/>
              </a:buClr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altLang="en-US" sz="3200" b="1" i="1" dirty="0">
                <a:ea typeface="ＭＳ Ｐゴシック" charset="-128"/>
              </a:rPr>
              <a:t>2) </a:t>
            </a:r>
            <a:r>
              <a:rPr lang="en-GB" altLang="en-US" sz="3200" b="1" i="1" u="sng" dirty="0">
                <a:solidFill>
                  <a:srgbClr val="0070C0"/>
                </a:solidFill>
                <a:ea typeface="ＭＳ Ｐゴシック" charset="-128"/>
              </a:rPr>
              <a:t>Shadows</a:t>
            </a:r>
            <a:r>
              <a:rPr lang="en-GB" altLang="en-US" sz="3200" b="1" i="1" dirty="0">
                <a:ea typeface="ＭＳ Ｐゴシック" charset="-128"/>
              </a:rPr>
              <a:t> from </a:t>
            </a:r>
            <a:r>
              <a:rPr lang="en-GB" altLang="en-US" sz="3200" b="1" i="1" dirty="0">
                <a:solidFill>
                  <a:srgbClr val="0070C0"/>
                </a:solidFill>
                <a:ea typeface="ＭＳ Ｐゴシック" charset="-128"/>
              </a:rPr>
              <a:t>transits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C03496-EEF0-B749-BA79-B2BF56BB8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217" y="1900351"/>
            <a:ext cx="2171700" cy="1447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357BE6-EA57-1741-8192-7DC15B4DB7DC}"/>
              </a:ext>
            </a:extLst>
          </p:cNvPr>
          <p:cNvSpPr txBox="1"/>
          <p:nvPr/>
        </p:nvSpPr>
        <p:spPr>
          <a:xfrm>
            <a:off x="0" y="0"/>
            <a:ext cx="2980267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© Gerard Williger2023, U Louisville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78F39-6A04-1047-B0C2-75633C2BF174}"/>
              </a:ext>
            </a:extLst>
          </p:cNvPr>
          <p:cNvSpPr txBox="1"/>
          <p:nvPr/>
        </p:nvSpPr>
        <p:spPr>
          <a:xfrm>
            <a:off x="7366000" y="3834570"/>
            <a:ext cx="1676400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Both methods: require exoplanet’s orbit NEARLY EDGE-ON toward Solar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24AE5-8873-C246-88B3-D8C07A580E41}"/>
              </a:ext>
            </a:extLst>
          </p:cNvPr>
          <p:cNvSpPr txBox="1"/>
          <p:nvPr/>
        </p:nvSpPr>
        <p:spPr>
          <a:xfrm>
            <a:off x="6898217" y="5979949"/>
            <a:ext cx="1964267" cy="61555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Direct imaging: </a:t>
            </a:r>
            <a:r>
              <a:rPr lang="en-US" sz="1800" b="1" i="1" dirty="0">
                <a:solidFill>
                  <a:schemeClr val="tx1"/>
                </a:solidFill>
              </a:rPr>
              <a:t>EVEN HARDER</a:t>
            </a:r>
            <a:endParaRPr lang="en-US" sz="16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93994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>
            <a:extLst>
              <a:ext uri="{FF2B5EF4-FFF2-40B4-BE49-F238E27FC236}">
                <a16:creationId xmlns:a16="http://schemas.microsoft.com/office/drawing/2014/main" id="{A0E60513-74E0-674A-8D80-C0FC8BC384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633" y="300280"/>
            <a:ext cx="9114367" cy="716223"/>
          </a:xfr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1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n-US" sz="4000" dirty="0"/>
              <a:t>1) The Doppler Effect and Motion</a:t>
            </a:r>
          </a:p>
        </p:txBody>
      </p:sp>
      <p:sp>
        <p:nvSpPr>
          <p:cNvPr id="81922" name="Rectangle 3">
            <a:extLst>
              <a:ext uri="{FF2B5EF4-FFF2-40B4-BE49-F238E27FC236}">
                <a16:creationId xmlns:a16="http://schemas.microsoft.com/office/drawing/2014/main" id="{5E8F402F-CD35-8045-95BE-F571C8E23D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633" y="1016503"/>
            <a:ext cx="7040593" cy="3519682"/>
          </a:xfrm>
          <a:solidFill>
            <a:srgbClr val="FFFF00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01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sz="3600" b="1" dirty="0"/>
              <a:t>Doppler effect</a:t>
            </a:r>
            <a:r>
              <a:rPr lang="en-GB" altLang="en-US" sz="3600" dirty="0"/>
              <a:t>: rise/fall in frequency from motion along line of sight (Christian Doppler, 19</a:t>
            </a:r>
            <a:r>
              <a:rPr lang="en-GB" altLang="en-US" sz="3600" b="1" baseline="30000" dirty="0"/>
              <a:t>th</a:t>
            </a:r>
            <a:r>
              <a:rPr lang="en-GB" altLang="en-US" sz="3600" dirty="0"/>
              <a:t> cent.)</a:t>
            </a:r>
          </a:p>
          <a:p>
            <a:pPr lvl="1" eaLnBrk="1" hangingPunct="1">
              <a:lnSpc>
                <a:spcPct val="101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sz="3200" i="1" dirty="0">
                <a:solidFill>
                  <a:schemeClr val="tx1"/>
                </a:solidFill>
              </a:rPr>
              <a:t>Works for  water, sound, light  or ANY wave – including LIGHT</a:t>
            </a:r>
            <a:endParaRPr lang="en-GB" altLang="en-US" sz="3200" i="1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5B789C-3678-9E4D-A1DE-0C6BBB22236F}"/>
              </a:ext>
            </a:extLst>
          </p:cNvPr>
          <p:cNvSpPr txBox="1"/>
          <p:nvPr/>
        </p:nvSpPr>
        <p:spPr>
          <a:xfrm>
            <a:off x="29633" y="0"/>
            <a:ext cx="316653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© Gerard Williger2023, U Louisville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58DF7-D7EB-974D-8E5E-A80832AEB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933" y="1016503"/>
            <a:ext cx="1956360" cy="2510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69F4C5-553A-6547-A430-F6517DC62645}"/>
              </a:ext>
            </a:extLst>
          </p:cNvPr>
          <p:cNvSpPr txBox="1"/>
          <p:nvPr/>
        </p:nvSpPr>
        <p:spPr>
          <a:xfrm>
            <a:off x="7070225" y="3657600"/>
            <a:ext cx="2015067" cy="1077218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Christian Doppler (Austrian Empire, 1803-53), public domain </a:t>
            </a:r>
            <a:r>
              <a:rPr lang="en-US" sz="1600" b="1" i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b="1" i="1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51C47-CB7A-254B-9B2B-1BC1DF40B520}"/>
              </a:ext>
            </a:extLst>
          </p:cNvPr>
          <p:cNvSpPr txBox="1"/>
          <p:nvPr/>
        </p:nvSpPr>
        <p:spPr>
          <a:xfrm>
            <a:off x="152400" y="4734818"/>
            <a:ext cx="1947333" cy="2031325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800" b="1" i="1" dirty="0"/>
              <a:t>We hear the Doppler effect for sound every time a siren passes us.  9”</a:t>
            </a:r>
            <a:r>
              <a:rPr lang="en-GB" altLang="en-US" sz="1800" i="1" dirty="0">
                <a:solidFill>
                  <a:schemeClr val="tx1"/>
                </a:solidFill>
              </a:rPr>
              <a:t> </a:t>
            </a:r>
            <a:r>
              <a:rPr lang="en-GB" altLang="en-US" sz="1800" b="1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lang="en-US" sz="1800" b="1" i="1" dirty="0">
              <a:solidFill>
                <a:srgbClr val="0070C0"/>
              </a:solidFill>
            </a:endParaRPr>
          </a:p>
          <a:p>
            <a:endParaRPr lang="en-US" sz="1800" b="1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C8FFE-F0BF-264D-ACB4-3B5DAA9FAB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7333" y="4412355"/>
            <a:ext cx="3260860" cy="24456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47B00C-671E-044D-9323-FA569E24057E}"/>
              </a:ext>
            </a:extLst>
          </p:cNvPr>
          <p:cNvSpPr txBox="1"/>
          <p:nvPr/>
        </p:nvSpPr>
        <p:spPr>
          <a:xfrm>
            <a:off x="2186256" y="5071732"/>
            <a:ext cx="1151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Lower frequency, longer wavelength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7F8BAE-B16D-2449-8C04-9B182DEED4B0}"/>
              </a:ext>
            </a:extLst>
          </p:cNvPr>
          <p:cNvSpPr/>
          <p:nvPr/>
        </p:nvSpPr>
        <p:spPr>
          <a:xfrm>
            <a:off x="5984492" y="5071732"/>
            <a:ext cx="12094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Higher frequency, shorter wavelength</a:t>
            </a:r>
          </a:p>
          <a:p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Image source </a:t>
            </a:r>
            <a:r>
              <a:rPr lang="en-US" sz="1200" dirty="0">
                <a:solidFill>
                  <a:srgbClr val="7030A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2299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8E41ECF3-B9EA-A144-A7A8-7831EE198A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31333"/>
          </a:xfrm>
          <a:solidFill>
            <a:srgbClr val="FF0000"/>
          </a:solidFill>
        </p:spPr>
        <p:txBody>
          <a:bodyPr/>
          <a:lstStyle/>
          <a:p>
            <a:pPr algn="ctr" eaLnBrk="1" hangingPunct="1"/>
            <a:r>
              <a:rPr lang="en-US" altLang="en-US" dirty="0"/>
              <a:t>Doppler Shift for Light: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58835CDC-449A-C740-88BE-AC63086F9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931334"/>
            <a:ext cx="9144000" cy="1761066"/>
          </a:xfrm>
          <a:solidFill>
            <a:srgbClr val="FFFF00"/>
          </a:solidFill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en-US" sz="2600" b="1" dirty="0">
                <a:solidFill>
                  <a:srgbClr val="0000FF"/>
                </a:solidFill>
              </a:rPr>
              <a:t>BLUE LIGHT: has relatively higher frequency, higher energy, shorter wavelength </a:t>
            </a:r>
            <a:r>
              <a:rPr lang="en-US" altLang="en-US" sz="2600" b="1" dirty="0">
                <a:solidFill>
                  <a:srgbClr val="0000FF"/>
                </a:solidFill>
                <a:sym typeface="Wingdings" pitchFamily="2" charset="2"/>
              </a:rPr>
              <a:t> “blueshift”</a:t>
            </a:r>
            <a:endParaRPr lang="en-US" altLang="en-US" sz="2600" b="1" dirty="0">
              <a:solidFill>
                <a:srgbClr val="0000FF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en-US" sz="2600" b="1" dirty="0">
                <a:solidFill>
                  <a:srgbClr val="C00000"/>
                </a:solidFill>
              </a:rPr>
              <a:t>RED LIGHT: has relatively lower frequency, lower energy, longer wavelength </a:t>
            </a:r>
            <a:r>
              <a:rPr lang="en-US" altLang="en-US" sz="2600" b="1" dirty="0">
                <a:solidFill>
                  <a:srgbClr val="C00000"/>
                </a:solidFill>
                <a:sym typeface="Wingdings" pitchFamily="2" charset="2"/>
              </a:rPr>
              <a:t> “redshift”</a:t>
            </a:r>
            <a:endParaRPr lang="en-US" altLang="en-US" sz="2600" b="1" dirty="0">
              <a:solidFill>
                <a:srgbClr val="C00000"/>
              </a:solidFill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en-US" sz="2200" dirty="0">
              <a:solidFill>
                <a:srgbClr val="C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en-US" sz="2200" dirty="0">
              <a:solidFill>
                <a:srgbClr val="0000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F1C7A-4A7B-6146-8355-DBDC9F454380}"/>
              </a:ext>
            </a:extLst>
          </p:cNvPr>
          <p:cNvSpPr txBox="1"/>
          <p:nvPr/>
        </p:nvSpPr>
        <p:spPr>
          <a:xfrm>
            <a:off x="0" y="0"/>
            <a:ext cx="309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© Gerard </a:t>
            </a:r>
            <a:r>
              <a:rPr lang="en-US" dirty="0" err="1">
                <a:solidFill>
                  <a:schemeClr val="dk1"/>
                </a:solidFill>
              </a:rPr>
              <a:t>Williger</a:t>
            </a:r>
            <a:r>
              <a:rPr lang="en-US" dirty="0">
                <a:solidFill>
                  <a:schemeClr val="dk1"/>
                </a:solidFill>
              </a:rPr>
              <a:t> 2023, U Louisville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2D748-8D2B-7C4E-BBCD-5050A712C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199" y="2692400"/>
            <a:ext cx="4212167" cy="2499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B44FE5-2FCA-6048-92E2-3FCDF35C2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532" y="5392831"/>
            <a:ext cx="4903529" cy="1465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2FEE03-74A0-2447-9E6C-62BD9C130CFF}"/>
              </a:ext>
            </a:extLst>
          </p:cNvPr>
          <p:cNvSpPr txBox="1"/>
          <p:nvPr/>
        </p:nvSpPr>
        <p:spPr>
          <a:xfrm>
            <a:off x="7054061" y="2893613"/>
            <a:ext cx="208993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/>
              <a:t>Image credit: </a:t>
            </a:r>
            <a:r>
              <a:rPr lang="en-US" sz="1600" b="1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www.pion.cz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/>
              <a:t>and </a:t>
            </a:r>
            <a:r>
              <a:rPr lang="en-US" sz="1600" b="1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blogs.ubc.ca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6CEC71-D2FC-EA4C-BCAB-D9ADFE4B2449}"/>
              </a:ext>
            </a:extLst>
          </p:cNvPr>
          <p:cNvSpPr txBox="1"/>
          <p:nvPr/>
        </p:nvSpPr>
        <p:spPr>
          <a:xfrm>
            <a:off x="7382933" y="5191618"/>
            <a:ext cx="1524000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Image credit: </a:t>
            </a:r>
            <a:r>
              <a:rPr lang="en-US" b="1" i="1" dirty="0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b="1" i="1" dirty="0" err="1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www.tuttee.co</a:t>
            </a:r>
            <a:r>
              <a:rPr lang="en-US" b="1" i="1" dirty="0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/blog/</a:t>
            </a:r>
            <a:r>
              <a:rPr lang="en-US" b="1" i="1" dirty="0" err="1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phys</a:t>
            </a:r>
            <a:r>
              <a:rPr lang="en-US" b="1" i="1" dirty="0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-doppler-effect</a:t>
            </a:r>
            <a:endParaRPr lang="en-US" b="1" i="1" dirty="0">
              <a:solidFill>
                <a:srgbClr val="7030A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524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>
            <a:extLst>
              <a:ext uri="{FF2B5EF4-FFF2-40B4-BE49-F238E27FC236}">
                <a16:creationId xmlns:a16="http://schemas.microsoft.com/office/drawing/2014/main" id="{33FBDFE4-B74C-B94E-B837-4D6D4A1C93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800" y="0"/>
            <a:ext cx="9093199" cy="856755"/>
          </a:xfrm>
          <a:solidFill>
            <a:srgbClr val="FF0000"/>
          </a:solidFill>
        </p:spPr>
        <p:txBody>
          <a:bodyPr/>
          <a:lstStyle/>
          <a:p>
            <a:pPr algn="ctr" eaLnBrk="1" hangingPunct="1"/>
            <a:r>
              <a:rPr lang="en-US" altLang="en-US" sz="4000" dirty="0"/>
              <a:t>Example #1 - Doppler shifts</a:t>
            </a:r>
          </a:p>
        </p:txBody>
      </p:sp>
      <p:sp>
        <p:nvSpPr>
          <p:cNvPr id="83971" name="Text Box 6">
            <a:extLst>
              <a:ext uri="{FF2B5EF4-FFF2-40B4-BE49-F238E27FC236}">
                <a16:creationId xmlns:a16="http://schemas.microsoft.com/office/drawing/2014/main" id="{A366A110-BC78-3143-A2D3-C14AE4CD01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133600"/>
            <a:ext cx="2819400" cy="72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203000"/>
              </a:lnSpc>
              <a:spcBef>
                <a:spcPts val="550"/>
              </a:spcBef>
              <a:buClr>
                <a:srgbClr val="0000CC"/>
              </a:buClr>
              <a:buSzPct val="60000"/>
              <a:buFont typeface="Wingdings" pitchFamily="2" charset="2"/>
              <a:buChar char=""/>
              <a:defRPr sz="22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203000"/>
              </a:lnSpc>
              <a:spcBef>
                <a:spcPts val="500"/>
              </a:spcBef>
              <a:buClr>
                <a:srgbClr val="FF3300"/>
              </a:buClr>
              <a:buSzPct val="55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203000"/>
              </a:lnSpc>
              <a:spcBef>
                <a:spcPts val="600"/>
              </a:spcBef>
              <a:buClr>
                <a:srgbClr val="0000CC"/>
              </a:buClr>
              <a:buSzPct val="50000"/>
              <a:buFont typeface="Wingdings" pitchFamily="2" charset="2"/>
              <a:buChar char=""/>
              <a:defRPr sz="24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203000"/>
              </a:lnSpc>
              <a:spcBef>
                <a:spcPts val="500"/>
              </a:spcBef>
              <a:buClr>
                <a:srgbClr val="FFCC00"/>
              </a:buClr>
              <a:buSzPct val="55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203000"/>
              </a:lnSpc>
              <a:spcBef>
                <a:spcPts val="500"/>
              </a:spcBef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203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203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203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203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201000"/>
              </a:lnSpc>
              <a:spcBef>
                <a:spcPct val="5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 dirty="0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A15F9-846A-C146-A339-E276DD846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" y="907941"/>
            <a:ext cx="4598987" cy="2546459"/>
          </a:xfrm>
          <a:solidFill>
            <a:srgbClr val="FFFF00"/>
          </a:solidFill>
        </p:spPr>
        <p:txBody>
          <a:bodyPr/>
          <a:lstStyle/>
          <a:p>
            <a:pPr>
              <a:lnSpc>
                <a:spcPct val="100000"/>
              </a:lnSpc>
              <a:spcBef>
                <a:spcPct val="50000"/>
              </a:spcBef>
              <a:buSzPct val="100000"/>
              <a:buNone/>
            </a:pPr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Blueshift: comes TOWARD observer</a:t>
            </a:r>
          </a:p>
          <a:p>
            <a:pPr>
              <a:lnSpc>
                <a:spcPct val="100000"/>
              </a:lnSpc>
              <a:spcBef>
                <a:spcPct val="50000"/>
              </a:spcBef>
              <a:buSzPct val="100000"/>
              <a:buNone/>
            </a:pPr>
            <a:r>
              <a:rPr lang="en-US" altLang="en-US" dirty="0">
                <a:solidFill>
                  <a:srgbClr val="CC0000"/>
                </a:solidFill>
                <a:latin typeface="Times New Roman" panose="02020603050405020304" pitchFamily="18" charset="0"/>
              </a:rPr>
              <a:t>Redshift: goes AWAY from observer</a:t>
            </a:r>
          </a:p>
        </p:txBody>
      </p:sp>
      <p:pic>
        <p:nvPicPr>
          <p:cNvPr id="4" name="williger_lec14_anim_spectrosc_bin.mpeg">
            <a:hlinkClick r:id="" action="ppaction://media"/>
            <a:extLst>
              <a:ext uri="{FF2B5EF4-FFF2-40B4-BE49-F238E27FC236}">
                <a16:creationId xmlns:a16="http://schemas.microsoft.com/office/drawing/2014/main" id="{2EB4A411-5DE9-6A43-A404-A0E416C516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00587" y="1025553"/>
            <a:ext cx="4238625" cy="4238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E2BA46-DC48-5843-AE4D-9CC8FDDED6F1}"/>
              </a:ext>
            </a:extLst>
          </p:cNvPr>
          <p:cNvSpPr txBox="1"/>
          <p:nvPr/>
        </p:nvSpPr>
        <p:spPr>
          <a:xfrm>
            <a:off x="457200" y="0"/>
            <a:ext cx="311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© Gerard Williger2023, U Louisville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C7428-F917-9041-925C-CB70C923E241}"/>
              </a:ext>
            </a:extLst>
          </p:cNvPr>
          <p:cNvSpPr txBox="1"/>
          <p:nvPr/>
        </p:nvSpPr>
        <p:spPr>
          <a:xfrm>
            <a:off x="47360" y="3525897"/>
            <a:ext cx="2353733" cy="2308324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800" b="1" i="1" dirty="0"/>
              <a:t>Detected with a spectrograph using a finely scored mirror to spread out light by color (“</a:t>
            </a:r>
            <a:r>
              <a:rPr lang="en-US" sz="1800" b="1" i="1" dirty="0">
                <a:solidFill>
                  <a:srgbClr val="C00000"/>
                </a:solidFill>
              </a:rPr>
              <a:t>diffraction grating</a:t>
            </a:r>
            <a:r>
              <a:rPr lang="en-US" sz="1800" b="1" i="1" dirty="0"/>
              <a:t>”) + lenses + camera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8AEEB0-FCB6-E240-A47F-A3751A9A5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461457" y="3917034"/>
            <a:ext cx="2182206" cy="1618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6DC2D9-2FD8-4042-9CE1-2260B2DCBFF7}"/>
              </a:ext>
            </a:extLst>
          </p:cNvPr>
          <p:cNvSpPr txBox="1"/>
          <p:nvPr/>
        </p:nvSpPr>
        <p:spPr>
          <a:xfrm>
            <a:off x="2900626" y="5889089"/>
            <a:ext cx="1696773" cy="73866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Incoming light from star, image </a:t>
            </a:r>
            <a:r>
              <a:rPr lang="en-US" b="1" i="1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b="1" i="1" dirty="0"/>
              <a:t>, NASA/JPL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2F747D-41F4-2B49-97D4-EEB9F645FBA3}"/>
              </a:ext>
            </a:extLst>
          </p:cNvPr>
          <p:cNvCxnSpPr>
            <a:cxnSpLocks/>
          </p:cNvCxnSpPr>
          <p:nvPr/>
        </p:nvCxnSpPr>
        <p:spPr>
          <a:xfrm flipH="1" flipV="1">
            <a:off x="3207940" y="5289577"/>
            <a:ext cx="754460" cy="54464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6126A4D-4D37-A94B-BD39-258B3A609A90}"/>
              </a:ext>
            </a:extLst>
          </p:cNvPr>
          <p:cNvSpPr txBox="1"/>
          <p:nvPr/>
        </p:nvSpPr>
        <p:spPr>
          <a:xfrm>
            <a:off x="4769247" y="5337753"/>
            <a:ext cx="3776134" cy="1169551"/>
          </a:xfrm>
          <a:prstGeom prst="rect">
            <a:avLst/>
          </a:prstGeom>
          <a:solidFill>
            <a:srgbClr val="F2DCF4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Atoms of elements like calcium absorb certain wavelengths, leaving black lines in the “spectrum” (spread out light)</a:t>
            </a:r>
          </a:p>
          <a:p>
            <a:r>
              <a:rPr lang="en-US" b="1" i="1" dirty="0">
                <a:solidFill>
                  <a:srgbClr val="7030A0"/>
                </a:solidFill>
              </a:rPr>
              <a:t>Over course of an orbit, line wavelengths change!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3E78F1-6A8F-674C-8915-6B03683137A0}"/>
              </a:ext>
            </a:extLst>
          </p:cNvPr>
          <p:cNvSpPr txBox="1"/>
          <p:nvPr/>
        </p:nvSpPr>
        <p:spPr>
          <a:xfrm>
            <a:off x="101600" y="6011333"/>
            <a:ext cx="2334246" cy="584775"/>
          </a:xfrm>
          <a:prstGeom prst="rect">
            <a:avLst/>
          </a:prstGeom>
          <a:solidFill>
            <a:srgbClr val="ECF9EA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A grating acts similarly to a prism.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ACD530-75B4-CF4B-AAA5-82D7A488710F}"/>
              </a:ext>
            </a:extLst>
          </p:cNvPr>
          <p:cNvSpPr txBox="1"/>
          <p:nvPr/>
        </p:nvSpPr>
        <p:spPr>
          <a:xfrm>
            <a:off x="4980470" y="6426831"/>
            <a:ext cx="3353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1’ </a:t>
            </a:r>
            <a:r>
              <a:rPr lang="en-US" sz="1600" b="1" i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600" b="1" i="1" dirty="0"/>
              <a:t> FYI on spectroscopy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716783-7897-0349-840C-3968C69C0A29}"/>
              </a:ext>
            </a:extLst>
          </p:cNvPr>
          <p:cNvSpPr txBox="1"/>
          <p:nvPr/>
        </p:nvSpPr>
        <p:spPr>
          <a:xfrm>
            <a:off x="2969946" y="4726434"/>
            <a:ext cx="88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grating</a:t>
            </a:r>
          </a:p>
        </p:txBody>
      </p:sp>
    </p:spTree>
    <p:extLst>
      <p:ext uri="{BB962C8B-B14F-4D97-AF65-F5344CB8AC3E}">
        <p14:creationId xmlns:p14="http://schemas.microsoft.com/office/powerpoint/2010/main" val="6226569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36133"/>
            <a:ext cx="6998107" cy="562186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>
                <a:solidFill>
                  <a:schemeClr val="tx1"/>
                </a:solidFill>
              </a:rPr>
              <a:t>Jupiter and the Sun pull on each other via gravity </a:t>
            </a:r>
            <a:r>
              <a:rPr lang="en-US" sz="2800" b="1" dirty="0">
                <a:solidFill>
                  <a:schemeClr val="tx1"/>
                </a:solidFill>
              </a:rPr>
              <a:t>equally hard </a:t>
            </a:r>
            <a:r>
              <a:rPr lang="en-US" sz="2800" i="1" dirty="0">
                <a:solidFill>
                  <a:schemeClr val="tx1"/>
                </a:solidFill>
              </a:rPr>
              <a:t>as they orbit --</a:t>
            </a:r>
            <a:r>
              <a:rPr lang="en-US" sz="2400" i="1" dirty="0">
                <a:solidFill>
                  <a:schemeClr val="tx1"/>
                </a:solidFill>
              </a:rPr>
              <a:t> every 12 years around their </a:t>
            </a:r>
            <a:r>
              <a:rPr lang="en-US" sz="2400" b="1" i="1" dirty="0">
                <a:solidFill>
                  <a:srgbClr val="7030A0"/>
                </a:solidFill>
              </a:rPr>
              <a:t>center of mass </a:t>
            </a:r>
            <a:r>
              <a:rPr lang="en-US" sz="2400" i="1" dirty="0">
                <a:solidFill>
                  <a:schemeClr val="tx1"/>
                </a:solidFill>
              </a:rPr>
              <a:t>(“barycenter”) which is at 1.1 solar radii</a:t>
            </a:r>
            <a:r>
              <a:rPr lang="en-US" sz="2400" b="1" dirty="0">
                <a:solidFill>
                  <a:schemeClr val="tx1"/>
                </a:solidFill>
              </a:rPr>
              <a:t>  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>
                <a:solidFill>
                  <a:schemeClr val="tx1"/>
                </a:solidFill>
              </a:rPr>
              <a:t>Sun is </a:t>
            </a:r>
            <a:r>
              <a:rPr lang="en-US" sz="2800" u="sng" dirty="0">
                <a:solidFill>
                  <a:schemeClr val="tx1"/>
                </a:solidFill>
              </a:rPr>
              <a:t>1000x more massive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so Sun accelerates 1000x less than Jupiter, makes an orbit 1000x smaller, moves 1000x slower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0070C0"/>
                </a:solidFill>
              </a:rPr>
              <a:t>Jupiter orbits at 13 km/sec, so Sun orbits the Sun-Jupiter barycenter at </a:t>
            </a:r>
            <a:r>
              <a:rPr lang="en-US" sz="2400" b="1" u="sng" dirty="0">
                <a:solidFill>
                  <a:srgbClr val="0070C0"/>
                </a:solidFill>
              </a:rPr>
              <a:t>13 meters/sec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>
                <a:solidFill>
                  <a:schemeClr val="tx1"/>
                </a:solidFill>
              </a:rPr>
              <a:t>Earth is </a:t>
            </a:r>
            <a:r>
              <a:rPr lang="en-US" sz="2800" u="sng" dirty="0">
                <a:solidFill>
                  <a:schemeClr val="tx1"/>
                </a:solidFill>
              </a:rPr>
              <a:t>300,000x less massive</a:t>
            </a:r>
            <a:r>
              <a:rPr lang="en-US" sz="2800" dirty="0">
                <a:solidFill>
                  <a:schemeClr val="tx1"/>
                </a:solidFill>
              </a:rPr>
              <a:t> than Sun, orbits at 30 km/sec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C00000"/>
                </a:solidFill>
              </a:rPr>
              <a:t>Sun orbits Sun-Earth barycenter at  </a:t>
            </a:r>
            <a:r>
              <a:rPr lang="en-US" sz="2400" b="1" u="sng" dirty="0">
                <a:solidFill>
                  <a:srgbClr val="C00000"/>
                </a:solidFill>
              </a:rPr>
              <a:t>10 cm/sec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27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Example #2 for Doppler Shifts</a:t>
            </a:r>
            <a:endParaRPr sz="48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CD5D11-D659-4944-85C1-E10FF8A7E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803" y="1490133"/>
            <a:ext cx="2011197" cy="1473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A5C4E6-1797-B14E-87E8-1C1AAEF13015}"/>
              </a:ext>
            </a:extLst>
          </p:cNvPr>
          <p:cNvSpPr txBox="1"/>
          <p:nvPr/>
        </p:nvSpPr>
        <p:spPr>
          <a:xfrm>
            <a:off x="7111999" y="3217334"/>
            <a:ext cx="2032001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Image: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Swinburne U., Australia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15F85-9DF4-8B43-936C-5D1A0BCB7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631" y="5064542"/>
            <a:ext cx="2968369" cy="1314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619AC7-0D50-B34B-A7EA-5C78E4AF6DA9}"/>
              </a:ext>
            </a:extLst>
          </p:cNvPr>
          <p:cNvSpPr txBox="1"/>
          <p:nvPr/>
        </p:nvSpPr>
        <p:spPr>
          <a:xfrm>
            <a:off x="7111999" y="6112933"/>
            <a:ext cx="132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Not to scale!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73CD2-C09A-A248-9C07-6B51B3E2F3F1}"/>
              </a:ext>
            </a:extLst>
          </p:cNvPr>
          <p:cNvSpPr txBox="1"/>
          <p:nvPr/>
        </p:nvSpPr>
        <p:spPr>
          <a:xfrm>
            <a:off x="7132803" y="4585509"/>
            <a:ext cx="1655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Image: </a:t>
            </a:r>
            <a:r>
              <a:rPr lang="en-US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NASA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ED6156-88EA-4946-8449-0CA939A92270}"/>
              </a:ext>
            </a:extLst>
          </p:cNvPr>
          <p:cNvSpPr txBox="1"/>
          <p:nvPr/>
        </p:nvSpPr>
        <p:spPr>
          <a:xfrm>
            <a:off x="7012334" y="3829688"/>
            <a:ext cx="1896534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1.7’ </a:t>
            </a:r>
            <a:r>
              <a:rPr lang="en-US" sz="1600" b="1" i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600" b="1" i="1" dirty="0">
                <a:solidFill>
                  <a:srgbClr val="7030A0"/>
                </a:solidFill>
              </a:rPr>
              <a:t> FYI on radial velocities</a:t>
            </a:r>
          </a:p>
        </p:txBody>
      </p:sp>
    </p:spTree>
    <p:extLst>
      <p:ext uri="{BB962C8B-B14F-4D97-AF65-F5344CB8AC3E}">
        <p14:creationId xmlns:p14="http://schemas.microsoft.com/office/powerpoint/2010/main" val="2457965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17473</TotalTime>
  <Words>3620</Words>
  <Application>Microsoft Macintosh PowerPoint</Application>
  <PresentationFormat>On-screen Show (4:3)</PresentationFormat>
  <Paragraphs>413</Paragraphs>
  <Slides>38</Slides>
  <Notes>35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 Unicode MS</vt:lpstr>
      <vt:lpstr>ＭＳ Ｐゴシック</vt:lpstr>
      <vt:lpstr>Arial</vt:lpstr>
      <vt:lpstr>Bitstream Vera Serif</vt:lpstr>
      <vt:lpstr>StarSymbol</vt:lpstr>
      <vt:lpstr>Symbol</vt:lpstr>
      <vt:lpstr>Times New Roman</vt:lpstr>
      <vt:lpstr>Wingdings</vt:lpstr>
      <vt:lpstr>Office Theme</vt:lpstr>
      <vt:lpstr>Lec 14: Exoplanets</vt:lpstr>
      <vt:lpstr>Ancient Ideas of Exoplanets</vt:lpstr>
      <vt:lpstr>More Conjecture</vt:lpstr>
      <vt:lpstr>Our Solar System  from Nearest Star</vt:lpstr>
      <vt:lpstr>Exoplanets: Hard to Discover!</vt:lpstr>
      <vt:lpstr>1) The Doppler Effect and Motion</vt:lpstr>
      <vt:lpstr>Doppler Shift for Light:</vt:lpstr>
      <vt:lpstr>Example #1 - Doppler shifts</vt:lpstr>
      <vt:lpstr>Example #2 for Doppler Shifts</vt:lpstr>
      <vt:lpstr>Doppler Shifts: Nobel Prize!</vt:lpstr>
      <vt:lpstr>Exoplanet Detection</vt:lpstr>
      <vt:lpstr>Radial Velocity (and Astrometric)  Methods</vt:lpstr>
      <vt:lpstr>How to know Star Mass?</vt:lpstr>
      <vt:lpstr>Limitations to Doppler shift Method</vt:lpstr>
      <vt:lpstr>2) Transiting Planets Method</vt:lpstr>
      <vt:lpstr>Transits: Precision Measurements</vt:lpstr>
      <vt:lpstr>Multiplexing + Key Measures</vt:lpstr>
      <vt:lpstr>Transits - Ground</vt:lpstr>
      <vt:lpstr>Transits from Space: CoRoT</vt:lpstr>
      <vt:lpstr>Satellite: Kepler</vt:lpstr>
      <vt:lpstr>Satellite: TESS</vt:lpstr>
      <vt:lpstr>More Satellites</vt:lpstr>
      <vt:lpstr>Citizen Science!</vt:lpstr>
      <vt:lpstr>Radial Velocity + Transit  Density</vt:lpstr>
      <vt:lpstr>Can We See Exoplanets?</vt:lpstr>
      <vt:lpstr>Exoplanet Statistics</vt:lpstr>
      <vt:lpstr>Exoplanet Types: Sizes</vt:lpstr>
      <vt:lpstr>Exoplanets: Mass, Radius, Period</vt:lpstr>
      <vt:lpstr>Irradiation/Heat, Eccentricity, Period</vt:lpstr>
      <vt:lpstr>Density, Radius, Mass</vt:lpstr>
      <vt:lpstr>Exoplanet Populations</vt:lpstr>
      <vt:lpstr>Planet “Periodic Table”</vt:lpstr>
      <vt:lpstr>Some New Planet Types</vt:lpstr>
      <vt:lpstr>Exoplanet Atmospheres</vt:lpstr>
      <vt:lpstr>Goldilocks Planets - I</vt:lpstr>
      <vt:lpstr>PowerPoint Presentation</vt:lpstr>
      <vt:lpstr>Life on an Exoplanet?</vt:lpstr>
      <vt:lpstr>SUMMARY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 11: A Sampling of  Eclipses in Film, TV &amp; Music</dc:title>
  <dc:creator>Microsoft Office User</dc:creator>
  <cp:lastModifiedBy>Microsoft Office User</cp:lastModifiedBy>
  <cp:revision>2630</cp:revision>
  <cp:lastPrinted>2023-11-28T13:42:11Z</cp:lastPrinted>
  <dcterms:created xsi:type="dcterms:W3CDTF">2020-01-14T17:50:28Z</dcterms:created>
  <dcterms:modified xsi:type="dcterms:W3CDTF">2024-04-17T21:53:25Z</dcterms:modified>
</cp:coreProperties>
</file>